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85" r:id="rId2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167ED6-0574-4CC1-9A5A-B41DD99186DB}" v="3" dt="2020-02-29T13:37:41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 varScale="1">
        <p:scale>
          <a:sx n="68" d="100"/>
          <a:sy n="68" d="100"/>
        </p:scale>
        <p:origin x="6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l Szczepanik" userId="212db01aa62e4058" providerId="LiveId" clId="{EC68E297-6607-4AAE-B059-A8C4550C72B5}"/>
    <pc:docChg chg="undo modSld">
      <pc:chgData name="Michal Szczepanik" userId="212db01aa62e4058" providerId="LiveId" clId="{EC68E297-6607-4AAE-B059-A8C4550C72B5}" dt="2020-02-29T13:37:41.980" v="2" actId="790"/>
      <pc:docMkLst>
        <pc:docMk/>
      </pc:docMkLst>
      <pc:sldChg chg="modSp">
        <pc:chgData name="Michal Szczepanik" userId="212db01aa62e4058" providerId="LiveId" clId="{EC68E297-6607-4AAE-B059-A8C4550C72B5}" dt="2020-02-29T13:37:41.980" v="2" actId="790"/>
        <pc:sldMkLst>
          <pc:docMk/>
          <pc:sldMk cId="3447012681" sldId="291"/>
        </pc:sldMkLst>
        <pc:spChg chg="mod">
          <ac:chgData name="Michal Szczepanik" userId="212db01aa62e4058" providerId="LiveId" clId="{EC68E297-6607-4AAE-B059-A8C4550C72B5}" dt="2020-02-29T13:37:41.980" v="2" actId="790"/>
          <ac:spMkLst>
            <pc:docMk/>
            <pc:sldMk cId="3447012681" sldId="291"/>
            <ac:spMk id="5" creationId="{A1F42F46-554A-2A48-BBA4-25F92265F86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119F-4A61-1646-A768-E89FD6A27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2DF92-7837-6E4C-8ACE-550C0DE53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5E453-5E97-8F41-BFFE-C5A520440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2DB8-53B5-7E4C-B87C-A24D06020830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16E1C-E14A-C646-A8A4-E5B8B37E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A326F-7316-344B-B143-E890B461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EED7-E207-3847-81BC-D12A004A3B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90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07B2C-7880-A24D-8A89-AE1D8DC8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E6CF-122F-E04E-9215-415E29C97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94C64-2C5B-6247-B948-E44D788F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2DB8-53B5-7E4C-B87C-A24D06020830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518FE-C16D-3344-9C8A-B4D65F19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9B146-2C82-794E-813B-C58991CC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EED7-E207-3847-81BC-D12A004A3B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567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B189C6-46D7-F745-A049-10988DA53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02560D-2B92-F54F-B414-8B6970DEA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07990-6BF4-8B42-ADD2-6A0FFEB0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2DB8-53B5-7E4C-B87C-A24D06020830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A5347-BF15-EF4B-B163-0377FB006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B3C21-9C55-854E-88D3-EEF5E7BF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EED7-E207-3847-81BC-D12A004A3B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933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656E-CEDA-1E45-A718-5E76CF1B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347A-6F5B-9345-9A6A-2D625F8FF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2CAF5-5FD0-404C-81E0-8D508D86C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2DB8-53B5-7E4C-B87C-A24D06020830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71A07-556B-D14F-A4EB-920B20BF7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0FC87-A052-DA44-83B1-2D893F6F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EED7-E207-3847-81BC-D12A004A3B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36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A414-ECAF-3B4D-B97C-95891653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B5406-2D8F-9741-9E1B-F42DE9092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28EA4-2768-5A41-9DE6-2D2D2B59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2DB8-53B5-7E4C-B87C-A24D06020830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B522F-A6A9-8743-8A5C-B3CB4121B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B553-991B-1D44-95AC-228AC11A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EED7-E207-3847-81BC-D12A004A3B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0B24-F29D-1045-BE5E-EC96DFA4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B0327-C090-8245-8F26-AC00FB751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94C5D-C6FF-0544-88F4-11B1F1231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B4524-1B83-FB44-9206-549B580E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2DB8-53B5-7E4C-B87C-A24D06020830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1C060-95A0-1845-808C-24A28A68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B3937-F4E7-6241-9326-6A52CCFB4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EED7-E207-3847-81BC-D12A004A3B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19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6895-9224-F147-8ACD-29F3BD7A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F38CC-3EF2-AE4C-9B92-9B33F30F6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73E7B-F115-9446-82B8-E2AE0BD67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C16A6-A5F3-3944-AB85-E84E2D2AD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FE38B-E959-B643-AC1F-005B76B58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BC4329-9D82-C84F-BF6E-7E11037C7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2DB8-53B5-7E4C-B87C-A24D06020830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400D7D-DB14-7D4F-9737-2AFD9D4FC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316B6A-EDE1-8F42-B29F-BEAAFC5D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EED7-E207-3847-81BC-D12A004A3B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07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7994-837D-704F-8640-9EFC15B8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5AE359-72FC-D044-85AE-BD4F56A94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2DB8-53B5-7E4C-B87C-A24D06020830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DFE0B-FA77-824F-BAFA-29351162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839C3-410C-0346-A5F8-5A05B503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EED7-E207-3847-81BC-D12A004A3B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1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C672BB-F2FB-444E-B129-6A1CA3C97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2DB8-53B5-7E4C-B87C-A24D06020830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85FDC-80A1-6B4A-BBB0-A0C2D0123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B3544-8B50-634F-826E-70A87226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EED7-E207-3847-81BC-D12A004A3B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02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C046-2270-2F40-90C7-B9A30861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F83C5-C637-3A46-AEBF-DE0B5DA71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6ED90-11F3-C440-9AE8-28C427DA0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E550B-B184-D645-9396-2CFE7EF6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2DB8-53B5-7E4C-B87C-A24D06020830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D2238-25CC-774D-94FA-A1FA1013B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61E56-C068-224C-BADC-13EEBD06C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EED7-E207-3847-81BC-D12A004A3B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04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E35ED-4239-F94E-8232-5BBED683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CDAFC8-6F8D-664B-A018-502662AF3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8E38B-E00B-AA41-A4C8-2DDE0C486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DCA69-E1B6-8444-861E-F0CC0714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2DB8-53B5-7E4C-B87C-A24D06020830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ACC57-9AB6-5C45-A9D2-2BA59DDF9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B3570-2A21-2246-9D91-0B2BED3D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EED7-E207-3847-81BC-D12A004A3B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212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D9208-2DC8-A449-8BE8-8F76E162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692AE-004D-EF4A-A132-24111C14F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709E6-F7D0-EF49-ADD7-A74C99C08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42DB8-53B5-7E4C-B87C-A24D06020830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09B7C-E614-624A-9C97-653701BC7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2DF54-B814-2C40-B67F-42C5B348A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5EED7-E207-3847-81BC-D12A004A3B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844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7996B2-3E8A-504F-9069-1984E7EA936A}"/>
              </a:ext>
            </a:extLst>
          </p:cNvPr>
          <p:cNvSpPr txBox="1">
            <a:spLocks/>
          </p:cNvSpPr>
          <p:nvPr/>
        </p:nvSpPr>
        <p:spPr>
          <a:xfrm>
            <a:off x="3517660" y="2731221"/>
            <a:ext cx="8628039" cy="11223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600" dirty="0"/>
              <a:t>Programming paradigms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F42F46-554A-2A48-BBA4-25F92265F86F}"/>
              </a:ext>
            </a:extLst>
          </p:cNvPr>
          <p:cNvSpPr txBox="1">
            <a:spLocks/>
          </p:cNvSpPr>
          <p:nvPr/>
        </p:nvSpPr>
        <p:spPr>
          <a:xfrm>
            <a:off x="3563960" y="3853585"/>
            <a:ext cx="710404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dirty="0"/>
              <a:t>L11:</a:t>
            </a:r>
            <a:r>
              <a:rPr lang="pl-PL" sz="3600" dirty="0"/>
              <a:t> </a:t>
            </a:r>
            <a:r>
              <a:rPr lang="en-GB" sz="3600" dirty="0"/>
              <a:t>Multithreading</a:t>
            </a:r>
            <a:r>
              <a:rPr lang="pl-PL" sz="3600" dirty="0"/>
              <a:t> - </a:t>
            </a:r>
            <a:r>
              <a:rPr lang="en-US" sz="3600" dirty="0"/>
              <a:t>introduction</a:t>
            </a:r>
          </a:p>
          <a:p>
            <a:pPr marL="0" indent="0">
              <a:buNone/>
            </a:pPr>
            <a:r>
              <a:rPr lang="en-GB" dirty="0"/>
              <a:t>by Michał Szczepanik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5F9D8-29A3-784A-A1CC-E6871DA6A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88" b="15868"/>
          <a:stretch/>
        </p:blipFill>
        <p:spPr>
          <a:xfrm>
            <a:off x="515961" y="2731222"/>
            <a:ext cx="3055163" cy="1122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C263A3-044E-8D4F-805C-3C27F39C1ED8}"/>
              </a:ext>
            </a:extLst>
          </p:cNvPr>
          <p:cNvSpPr/>
          <p:nvPr/>
        </p:nvSpPr>
        <p:spPr>
          <a:xfrm>
            <a:off x="2043543" y="630637"/>
            <a:ext cx="8104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pl-PL" b="1" i="1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„ZPR </a:t>
            </a:r>
            <a:r>
              <a:rPr lang="pl-PL" b="1" i="1" dirty="0" err="1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PWr</a:t>
            </a:r>
            <a:r>
              <a:rPr lang="pl-PL" b="1" i="1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– Zintegrowany Program Rozwoju Politechniki Wrocławskiej”</a:t>
            </a:r>
            <a:endParaRPr lang="en-PL" sz="20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8" name="Obraz 2">
            <a:extLst>
              <a:ext uri="{FF2B5EF4-FFF2-40B4-BE49-F238E27FC236}">
                <a16:creationId xmlns:a16="http://schemas.microsoft.com/office/drawing/2014/main" id="{CD640F71-6B2B-834D-8C01-B8A7F1C8F5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092" y="0"/>
            <a:ext cx="7623813" cy="708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012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731A-6F86-6545-898C-86EB23D0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Life </a:t>
            </a:r>
            <a:r>
              <a:rPr lang="pl-PL" dirty="0" err="1"/>
              <a:t>cycle</a:t>
            </a:r>
            <a:r>
              <a:rPr lang="pl-PL" dirty="0"/>
              <a:t> of a </a:t>
            </a:r>
            <a:r>
              <a:rPr lang="pl-PL" dirty="0" err="1"/>
              <a:t>Thread</a:t>
            </a:r>
            <a:r>
              <a:rPr lang="pl-PL" dirty="0"/>
              <a:t> (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States</a:t>
            </a:r>
            <a:r>
              <a:rPr lang="pl-PL" dirty="0"/>
              <a:t>)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1F3322-4A68-0D43-ACC2-08CB882BA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35270"/>
            <a:ext cx="9129486" cy="552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77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F6EB8-B431-9C49-BBD8-135B205C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78E57-D46D-3F42-B694-40C73CE3F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New - </a:t>
            </a:r>
            <a:r>
              <a:rPr lang="pl-PL" dirty="0"/>
              <a:t>the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in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instance</a:t>
            </a:r>
            <a:r>
              <a:rPr lang="pl-PL" dirty="0"/>
              <a:t> of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class</a:t>
            </a:r>
            <a:r>
              <a:rPr lang="pl-PL" dirty="0"/>
              <a:t> but </a:t>
            </a:r>
            <a:r>
              <a:rPr lang="pl-PL" dirty="0" err="1"/>
              <a:t>before</a:t>
            </a:r>
            <a:r>
              <a:rPr lang="pl-PL" dirty="0"/>
              <a:t> the </a:t>
            </a:r>
            <a:r>
              <a:rPr lang="pl-PL" dirty="0" err="1"/>
              <a:t>invocation</a:t>
            </a:r>
            <a:r>
              <a:rPr lang="pl-PL" dirty="0"/>
              <a:t> of start() </a:t>
            </a:r>
            <a:r>
              <a:rPr lang="pl-PL" dirty="0" err="1"/>
              <a:t>method</a:t>
            </a:r>
            <a:r>
              <a:rPr lang="pl-PL" dirty="0"/>
              <a:t>.</a:t>
            </a:r>
          </a:p>
          <a:p>
            <a:r>
              <a:rPr lang="pl-PL" dirty="0" err="1"/>
              <a:t>Runnable</a:t>
            </a:r>
            <a:r>
              <a:rPr lang="pl-PL" dirty="0"/>
              <a:t> - the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in </a:t>
            </a:r>
            <a:r>
              <a:rPr lang="pl-PL" dirty="0" err="1"/>
              <a:t>runnable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</a:t>
            </a: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invocation</a:t>
            </a:r>
            <a:r>
              <a:rPr lang="pl-PL" dirty="0"/>
              <a:t> of start() </a:t>
            </a:r>
            <a:r>
              <a:rPr lang="pl-PL" dirty="0" err="1"/>
              <a:t>method</a:t>
            </a:r>
            <a:r>
              <a:rPr lang="pl-PL" dirty="0"/>
              <a:t>, but the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scheduler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not </a:t>
            </a:r>
            <a:r>
              <a:rPr lang="pl-PL" dirty="0" err="1"/>
              <a:t>selected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to be the </a:t>
            </a:r>
            <a:r>
              <a:rPr lang="pl-PL" dirty="0" err="1"/>
              <a:t>running</a:t>
            </a:r>
            <a:r>
              <a:rPr lang="pl-PL" dirty="0"/>
              <a:t> </a:t>
            </a:r>
            <a:r>
              <a:rPr lang="pl-PL" dirty="0" err="1"/>
              <a:t>thread</a:t>
            </a:r>
            <a:r>
              <a:rPr lang="pl-PL" dirty="0"/>
              <a:t>.</a:t>
            </a:r>
          </a:p>
          <a:p>
            <a:r>
              <a:rPr lang="pl-PL" dirty="0" err="1"/>
              <a:t>Running</a:t>
            </a:r>
            <a:r>
              <a:rPr lang="pl-PL" dirty="0"/>
              <a:t> - the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in </a:t>
            </a:r>
            <a:r>
              <a:rPr lang="pl-PL" dirty="0" err="1"/>
              <a:t>running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the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scheduler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selected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.</a:t>
            </a:r>
          </a:p>
          <a:p>
            <a:r>
              <a:rPr lang="pl-PL" dirty="0"/>
              <a:t>Non-</a:t>
            </a:r>
            <a:r>
              <a:rPr lang="pl-PL" dirty="0" err="1"/>
              <a:t>Runnable</a:t>
            </a:r>
            <a:r>
              <a:rPr lang="pl-PL" dirty="0"/>
              <a:t> (</a:t>
            </a:r>
            <a:r>
              <a:rPr lang="pl-PL" dirty="0" err="1"/>
              <a:t>Blocked</a:t>
            </a:r>
            <a:r>
              <a:rPr lang="pl-PL" dirty="0"/>
              <a:t>) -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state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the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still</a:t>
            </a:r>
            <a:r>
              <a:rPr lang="pl-PL" dirty="0"/>
              <a:t> </a:t>
            </a:r>
            <a:r>
              <a:rPr lang="pl-PL" dirty="0" err="1"/>
              <a:t>alive</a:t>
            </a:r>
            <a:r>
              <a:rPr lang="pl-PL" dirty="0"/>
              <a:t>, but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currently</a:t>
            </a:r>
            <a:r>
              <a:rPr lang="pl-PL" dirty="0"/>
              <a:t> not </a:t>
            </a:r>
            <a:r>
              <a:rPr lang="pl-PL" dirty="0" err="1"/>
              <a:t>eligible</a:t>
            </a:r>
            <a:r>
              <a:rPr lang="pl-PL" dirty="0"/>
              <a:t> to run.</a:t>
            </a:r>
          </a:p>
          <a:p>
            <a:r>
              <a:rPr lang="pl-PL" dirty="0" err="1"/>
              <a:t>Terminated</a:t>
            </a:r>
            <a:r>
              <a:rPr lang="pl-PL" dirty="0"/>
              <a:t> - a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in </a:t>
            </a:r>
            <a:r>
              <a:rPr lang="pl-PL" dirty="0" err="1"/>
              <a:t>terminated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dead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run() </a:t>
            </a:r>
            <a:r>
              <a:rPr lang="pl-PL" dirty="0" err="1"/>
              <a:t>method</a:t>
            </a:r>
            <a:r>
              <a:rPr lang="pl-PL" dirty="0"/>
              <a:t> </a:t>
            </a:r>
            <a:r>
              <a:rPr lang="pl-PL" dirty="0" err="1"/>
              <a:t>exits</a:t>
            </a:r>
            <a:r>
              <a:rPr lang="pl-PL" dirty="0"/>
              <a:t>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02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37B8-C4FA-1841-B9EC-E7B3140C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Java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Example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by </a:t>
            </a:r>
            <a:r>
              <a:rPr lang="pl-PL" dirty="0" err="1"/>
              <a:t>extending</a:t>
            </a:r>
            <a:r>
              <a:rPr lang="pl-PL" dirty="0"/>
              <a:t>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class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2481B-5C90-0A40-9EBA-F619DFB2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b="1" dirty="0" err="1"/>
              <a:t>class</a:t>
            </a:r>
            <a:r>
              <a:rPr lang="pl-PL" dirty="0"/>
              <a:t> Multi </a:t>
            </a:r>
            <a:r>
              <a:rPr lang="pl-PL" b="1" dirty="0" err="1"/>
              <a:t>extends</a:t>
            </a:r>
            <a:r>
              <a:rPr lang="pl-PL" dirty="0"/>
              <a:t> </a:t>
            </a:r>
            <a:r>
              <a:rPr lang="pl-PL" dirty="0" err="1"/>
              <a:t>Thread</a:t>
            </a:r>
            <a:r>
              <a:rPr lang="pl-PL" dirty="0"/>
              <a:t>{  </a:t>
            </a:r>
          </a:p>
          <a:p>
            <a:pPr marL="0" indent="0">
              <a:buNone/>
            </a:pPr>
            <a:r>
              <a:rPr lang="pl-PL" b="1" dirty="0"/>
              <a:t>  public</a:t>
            </a:r>
            <a:r>
              <a:rPr lang="pl-PL" dirty="0"/>
              <a:t> </a:t>
            </a:r>
            <a:r>
              <a:rPr lang="pl-PL" b="1" dirty="0" err="1"/>
              <a:t>void</a:t>
            </a:r>
            <a:r>
              <a:rPr lang="pl-PL" dirty="0"/>
              <a:t> run(){  </a:t>
            </a:r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pl-PL" dirty="0" err="1"/>
              <a:t>System.out.println</a:t>
            </a:r>
            <a:r>
              <a:rPr lang="pl-PL" dirty="0"/>
              <a:t>("</a:t>
            </a:r>
            <a:r>
              <a:rPr lang="pl-PL" dirty="0" err="1"/>
              <a:t>thread</a:t>
            </a:r>
            <a:r>
              <a:rPr lang="pl-PL" dirty="0"/>
              <a:t> </a:t>
            </a:r>
            <a:r>
              <a:rPr lang="pl-PL" dirty="0" err="1"/>
              <a:t>is</a:t>
            </a:r>
            <a:r>
              <a:rPr lang="pl-PL" dirty="0"/>
              <a:t> </a:t>
            </a:r>
            <a:r>
              <a:rPr lang="pl-PL" dirty="0" err="1"/>
              <a:t>running</a:t>
            </a:r>
            <a:r>
              <a:rPr lang="pl-PL" dirty="0"/>
              <a:t>...");  </a:t>
            </a:r>
          </a:p>
          <a:p>
            <a:pPr marL="0" indent="0">
              <a:buNone/>
            </a:pPr>
            <a:r>
              <a:rPr lang="pl-PL" dirty="0"/>
              <a:t>  }  </a:t>
            </a:r>
          </a:p>
          <a:p>
            <a:pPr marL="0" indent="0">
              <a:buNone/>
            </a:pPr>
            <a:r>
              <a:rPr lang="pl-PL" b="1" dirty="0"/>
              <a:t>  public</a:t>
            </a:r>
            <a:r>
              <a:rPr lang="pl-PL" dirty="0"/>
              <a:t> </a:t>
            </a:r>
            <a:r>
              <a:rPr lang="pl-PL" b="1" dirty="0" err="1"/>
              <a:t>static</a:t>
            </a:r>
            <a:r>
              <a:rPr lang="pl-PL" dirty="0"/>
              <a:t> </a:t>
            </a:r>
            <a:r>
              <a:rPr lang="pl-PL" b="1" dirty="0" err="1"/>
              <a:t>void</a:t>
            </a:r>
            <a:r>
              <a:rPr lang="pl-PL" dirty="0"/>
              <a:t> </a:t>
            </a:r>
            <a:r>
              <a:rPr lang="pl-PL" dirty="0" err="1"/>
              <a:t>main</a:t>
            </a:r>
            <a:r>
              <a:rPr lang="pl-PL" dirty="0"/>
              <a:t>(String </a:t>
            </a:r>
            <a:r>
              <a:rPr lang="pl-PL" dirty="0" err="1"/>
              <a:t>args</a:t>
            </a:r>
            <a:r>
              <a:rPr lang="pl-PL" dirty="0"/>
              <a:t>[]){  </a:t>
            </a:r>
          </a:p>
          <a:p>
            <a:pPr marL="0" indent="0">
              <a:buNone/>
            </a:pPr>
            <a:r>
              <a:rPr lang="pl-PL" dirty="0"/>
              <a:t>    Multi t1=</a:t>
            </a:r>
            <a:r>
              <a:rPr lang="pl-PL" b="1" dirty="0" err="1"/>
              <a:t>new</a:t>
            </a:r>
            <a:r>
              <a:rPr lang="pl-PL" dirty="0"/>
              <a:t> Multi();  </a:t>
            </a:r>
          </a:p>
          <a:p>
            <a:pPr marL="0" indent="0">
              <a:buNone/>
            </a:pPr>
            <a:r>
              <a:rPr lang="pl-PL" dirty="0"/>
              <a:t>    t1.start();  </a:t>
            </a:r>
          </a:p>
          <a:p>
            <a:pPr marL="0" indent="0">
              <a:buNone/>
            </a:pPr>
            <a:r>
              <a:rPr lang="pl-PL" dirty="0"/>
              <a:t>  }  </a:t>
            </a:r>
          </a:p>
          <a:p>
            <a:pPr marL="0" indent="0">
              <a:buNone/>
            </a:pPr>
            <a:r>
              <a:rPr lang="pl-PL" dirty="0"/>
              <a:t>}  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3651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87C8-0C77-424D-A713-3B0D0E9F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Java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Example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by </a:t>
            </a:r>
            <a:r>
              <a:rPr lang="pl-PL" dirty="0" err="1"/>
              <a:t>implementing</a:t>
            </a:r>
            <a:r>
              <a:rPr lang="pl-PL" dirty="0"/>
              <a:t> </a:t>
            </a:r>
            <a:r>
              <a:rPr lang="pl-PL" dirty="0" err="1"/>
              <a:t>Runnable</a:t>
            </a:r>
            <a:r>
              <a:rPr lang="pl-PL" dirty="0"/>
              <a:t> </a:t>
            </a:r>
            <a:r>
              <a:rPr lang="pl-PL" dirty="0" err="1"/>
              <a:t>interface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6CBFB-2FFF-3C43-869E-9EF637BF6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35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b="1" dirty="0" err="1"/>
              <a:t>class</a:t>
            </a:r>
            <a:r>
              <a:rPr lang="pl-PL" dirty="0"/>
              <a:t> Multi3 </a:t>
            </a:r>
            <a:r>
              <a:rPr lang="pl-PL" b="1" dirty="0" err="1"/>
              <a:t>implements</a:t>
            </a:r>
            <a:r>
              <a:rPr lang="pl-PL" dirty="0"/>
              <a:t> </a:t>
            </a:r>
            <a:r>
              <a:rPr lang="pl-PL" dirty="0" err="1"/>
              <a:t>Runnable</a:t>
            </a:r>
            <a:r>
              <a:rPr lang="pl-PL" dirty="0"/>
              <a:t>{  </a:t>
            </a:r>
          </a:p>
          <a:p>
            <a:pPr marL="0" indent="0">
              <a:buNone/>
            </a:pPr>
            <a:r>
              <a:rPr lang="pl-PL" b="1" dirty="0"/>
              <a:t>  public</a:t>
            </a:r>
            <a:r>
              <a:rPr lang="pl-PL" dirty="0"/>
              <a:t> </a:t>
            </a:r>
            <a:r>
              <a:rPr lang="pl-PL" b="1" dirty="0" err="1"/>
              <a:t>void</a:t>
            </a:r>
            <a:r>
              <a:rPr lang="pl-PL" dirty="0"/>
              <a:t> run(){  </a:t>
            </a:r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pl-PL" dirty="0" err="1"/>
              <a:t>System.out.println</a:t>
            </a:r>
            <a:r>
              <a:rPr lang="pl-PL" dirty="0"/>
              <a:t>("</a:t>
            </a:r>
            <a:r>
              <a:rPr lang="pl-PL" dirty="0" err="1"/>
              <a:t>thread</a:t>
            </a:r>
            <a:r>
              <a:rPr lang="pl-PL" dirty="0"/>
              <a:t> </a:t>
            </a:r>
            <a:r>
              <a:rPr lang="pl-PL" dirty="0" err="1"/>
              <a:t>is</a:t>
            </a:r>
            <a:r>
              <a:rPr lang="pl-PL" dirty="0"/>
              <a:t> </a:t>
            </a:r>
            <a:r>
              <a:rPr lang="pl-PL" dirty="0" err="1"/>
              <a:t>running</a:t>
            </a:r>
            <a:r>
              <a:rPr lang="pl-PL" dirty="0"/>
              <a:t>...");  </a:t>
            </a:r>
          </a:p>
          <a:p>
            <a:pPr marL="0" indent="0">
              <a:buNone/>
            </a:pPr>
            <a:r>
              <a:rPr lang="pl-PL" dirty="0"/>
              <a:t>  }  </a:t>
            </a:r>
          </a:p>
          <a:p>
            <a:pPr marL="0" indent="0">
              <a:buNone/>
            </a:pPr>
            <a:r>
              <a:rPr lang="pl-PL" dirty="0"/>
              <a:t>  </a:t>
            </a:r>
          </a:p>
          <a:p>
            <a:pPr marL="0" indent="0">
              <a:buNone/>
            </a:pPr>
            <a:r>
              <a:rPr lang="pl-PL" b="1" dirty="0"/>
              <a:t>  public</a:t>
            </a:r>
            <a:r>
              <a:rPr lang="pl-PL" dirty="0"/>
              <a:t> </a:t>
            </a:r>
            <a:r>
              <a:rPr lang="pl-PL" b="1" dirty="0" err="1"/>
              <a:t>static</a:t>
            </a:r>
            <a:r>
              <a:rPr lang="pl-PL" dirty="0"/>
              <a:t> </a:t>
            </a:r>
            <a:r>
              <a:rPr lang="pl-PL" b="1" dirty="0" err="1"/>
              <a:t>void</a:t>
            </a:r>
            <a:r>
              <a:rPr lang="pl-PL" dirty="0"/>
              <a:t> </a:t>
            </a:r>
            <a:r>
              <a:rPr lang="pl-PL" dirty="0" err="1"/>
              <a:t>main</a:t>
            </a:r>
            <a:r>
              <a:rPr lang="pl-PL" dirty="0"/>
              <a:t>(String </a:t>
            </a:r>
            <a:r>
              <a:rPr lang="pl-PL" dirty="0" err="1"/>
              <a:t>args</a:t>
            </a:r>
            <a:r>
              <a:rPr lang="pl-PL" dirty="0"/>
              <a:t>[]){  </a:t>
            </a:r>
          </a:p>
          <a:p>
            <a:pPr marL="0" indent="0">
              <a:buNone/>
            </a:pPr>
            <a:r>
              <a:rPr lang="pl-PL" dirty="0"/>
              <a:t>    Multi3 m1=</a:t>
            </a:r>
            <a:r>
              <a:rPr lang="pl-PL" b="1" dirty="0" err="1"/>
              <a:t>new</a:t>
            </a:r>
            <a:r>
              <a:rPr lang="pl-PL" dirty="0"/>
              <a:t> Multi3();  </a:t>
            </a:r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pl-PL" dirty="0" err="1"/>
              <a:t>Thread</a:t>
            </a:r>
            <a:r>
              <a:rPr lang="pl-PL" dirty="0"/>
              <a:t> t1 =</a:t>
            </a:r>
            <a:r>
              <a:rPr lang="pl-PL" b="1" dirty="0" err="1"/>
              <a:t>new</a:t>
            </a:r>
            <a:r>
              <a:rPr lang="pl-PL" dirty="0"/>
              <a:t> </a:t>
            </a:r>
            <a:r>
              <a:rPr lang="pl-PL" dirty="0" err="1"/>
              <a:t>Thread</a:t>
            </a:r>
            <a:r>
              <a:rPr lang="pl-PL" dirty="0"/>
              <a:t>(m1);  </a:t>
            </a:r>
          </a:p>
          <a:p>
            <a:pPr marL="0" indent="0">
              <a:buNone/>
            </a:pPr>
            <a:r>
              <a:rPr lang="pl-PL" dirty="0"/>
              <a:t>    t1.start();  </a:t>
            </a:r>
          </a:p>
          <a:p>
            <a:pPr marL="0" indent="0">
              <a:buNone/>
            </a:pPr>
            <a:r>
              <a:rPr lang="pl-PL" dirty="0"/>
              <a:t>  }  </a:t>
            </a:r>
          </a:p>
          <a:p>
            <a:pPr marL="0" indent="0">
              <a:buNone/>
            </a:pPr>
            <a:r>
              <a:rPr lang="pl-PL" dirty="0"/>
              <a:t>}  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0418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726EA-3D48-DE4D-A4E3-A908C7C6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Scheduler</a:t>
            </a:r>
            <a:r>
              <a:rPr lang="pl-PL" dirty="0"/>
              <a:t> in Java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D0720-27A0-DC44-B45D-107E16F32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b="1" dirty="0" err="1"/>
              <a:t>Thread</a:t>
            </a:r>
            <a:r>
              <a:rPr lang="pl-PL" b="1" dirty="0"/>
              <a:t> </a:t>
            </a:r>
            <a:r>
              <a:rPr lang="pl-PL" b="1" dirty="0" err="1"/>
              <a:t>scheduler</a:t>
            </a:r>
            <a:r>
              <a:rPr lang="pl-PL" dirty="0"/>
              <a:t> in </a:t>
            </a:r>
            <a:r>
              <a:rPr lang="pl-PL" dirty="0" err="1"/>
              <a:t>java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part of the JVM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decides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run.</a:t>
            </a:r>
          </a:p>
          <a:p>
            <a:pPr marL="0" indent="0">
              <a:buNone/>
            </a:pP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 </a:t>
            </a:r>
            <a:r>
              <a:rPr lang="pl-PL" dirty="0" err="1"/>
              <a:t>guarantee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runnable</a:t>
            </a:r>
            <a:r>
              <a:rPr lang="pl-PL" dirty="0"/>
              <a:t>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chosen</a:t>
            </a:r>
            <a:r>
              <a:rPr lang="pl-PL" dirty="0"/>
              <a:t> to run by the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scheduler</a:t>
            </a:r>
            <a:r>
              <a:rPr lang="pl-PL" dirty="0"/>
              <a:t>.</a:t>
            </a:r>
          </a:p>
          <a:p>
            <a:pPr marL="0" indent="0">
              <a:buNone/>
            </a:pPr>
            <a:r>
              <a:rPr lang="pl-PL" dirty="0" err="1"/>
              <a:t>Only</a:t>
            </a:r>
            <a:r>
              <a:rPr lang="pl-PL" dirty="0"/>
              <a:t> one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a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run in a single </a:t>
            </a:r>
            <a:r>
              <a:rPr lang="pl-PL" dirty="0" err="1"/>
              <a:t>process</a:t>
            </a:r>
            <a:r>
              <a:rPr lang="pl-PL" dirty="0"/>
              <a:t>.</a:t>
            </a:r>
          </a:p>
          <a:p>
            <a:pPr marL="0" indent="0">
              <a:buNone/>
            </a:pPr>
            <a:r>
              <a:rPr lang="pl-PL" dirty="0"/>
              <a:t>The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scheduler</a:t>
            </a:r>
            <a:r>
              <a:rPr lang="pl-PL" dirty="0"/>
              <a:t> </a:t>
            </a:r>
            <a:r>
              <a:rPr lang="pl-PL" dirty="0" err="1"/>
              <a:t>mainly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preemptive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slicing</a:t>
            </a:r>
            <a:r>
              <a:rPr lang="pl-PL" dirty="0"/>
              <a:t> </a:t>
            </a:r>
            <a:r>
              <a:rPr lang="pl-PL" dirty="0" err="1"/>
              <a:t>scheduling</a:t>
            </a:r>
            <a:r>
              <a:rPr lang="pl-PL" dirty="0"/>
              <a:t> to </a:t>
            </a:r>
            <a:r>
              <a:rPr lang="pl-PL" dirty="0" err="1"/>
              <a:t>schedule</a:t>
            </a:r>
            <a:r>
              <a:rPr lang="pl-PL" dirty="0"/>
              <a:t> the </a:t>
            </a:r>
            <a:r>
              <a:rPr lang="pl-PL" dirty="0" err="1"/>
              <a:t>threads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81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7FEE0-F93E-5E43-9F6C-C308091A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Difference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preemptive</a:t>
            </a:r>
            <a:r>
              <a:rPr lang="pl-PL" dirty="0"/>
              <a:t> </a:t>
            </a:r>
            <a:r>
              <a:rPr lang="pl-PL" dirty="0" err="1"/>
              <a:t>scheduling</a:t>
            </a:r>
            <a:r>
              <a:rPr lang="pl-PL" dirty="0"/>
              <a:t> and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slicing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55215-7779-C84D-8C39-D792DB511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Under </a:t>
            </a:r>
            <a:r>
              <a:rPr lang="pl-PL" dirty="0" err="1"/>
              <a:t>preemptive</a:t>
            </a:r>
            <a:r>
              <a:rPr lang="pl-PL" dirty="0"/>
              <a:t> </a:t>
            </a:r>
            <a:r>
              <a:rPr lang="pl-PL" dirty="0" err="1"/>
              <a:t>scheduling</a:t>
            </a:r>
            <a:r>
              <a:rPr lang="pl-PL" dirty="0"/>
              <a:t>, the </a:t>
            </a:r>
            <a:r>
              <a:rPr lang="pl-PL" dirty="0" err="1"/>
              <a:t>highest</a:t>
            </a:r>
            <a:r>
              <a:rPr lang="pl-PL" dirty="0"/>
              <a:t> </a:t>
            </a:r>
            <a:r>
              <a:rPr lang="pl-PL" dirty="0" err="1"/>
              <a:t>priority</a:t>
            </a:r>
            <a:r>
              <a:rPr lang="pl-PL" dirty="0"/>
              <a:t> </a:t>
            </a:r>
            <a:r>
              <a:rPr lang="pl-PL" dirty="0" err="1"/>
              <a:t>task</a:t>
            </a:r>
            <a:r>
              <a:rPr lang="pl-PL" dirty="0"/>
              <a:t> </a:t>
            </a:r>
            <a:r>
              <a:rPr lang="pl-PL" dirty="0" err="1"/>
              <a:t>executes</a:t>
            </a:r>
            <a:r>
              <a:rPr lang="pl-PL" dirty="0"/>
              <a:t> </a:t>
            </a:r>
            <a:r>
              <a:rPr lang="pl-PL" dirty="0" err="1"/>
              <a:t>until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enters</a:t>
            </a:r>
            <a:r>
              <a:rPr lang="pl-PL" dirty="0"/>
              <a:t> the </a:t>
            </a:r>
            <a:r>
              <a:rPr lang="pl-PL" dirty="0" err="1"/>
              <a:t>waiting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dead</a:t>
            </a:r>
            <a:r>
              <a:rPr lang="pl-PL" dirty="0"/>
              <a:t> </a:t>
            </a:r>
            <a:r>
              <a:rPr lang="pl-PL" dirty="0" err="1"/>
              <a:t>states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a </a:t>
            </a:r>
            <a:r>
              <a:rPr lang="pl-PL" dirty="0" err="1"/>
              <a:t>higher</a:t>
            </a:r>
            <a:r>
              <a:rPr lang="pl-PL" dirty="0"/>
              <a:t> </a:t>
            </a:r>
            <a:r>
              <a:rPr lang="pl-PL" dirty="0" err="1"/>
              <a:t>priority</a:t>
            </a:r>
            <a:r>
              <a:rPr lang="pl-PL" dirty="0"/>
              <a:t> </a:t>
            </a:r>
            <a:r>
              <a:rPr lang="pl-PL" dirty="0" err="1"/>
              <a:t>task</a:t>
            </a:r>
            <a:r>
              <a:rPr lang="pl-PL" dirty="0"/>
              <a:t> </a:t>
            </a:r>
            <a:r>
              <a:rPr lang="pl-PL" dirty="0" err="1"/>
              <a:t>comes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existence</a:t>
            </a:r>
            <a:r>
              <a:rPr lang="pl-PL" dirty="0"/>
              <a:t>. Under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slicing</a:t>
            </a:r>
            <a:r>
              <a:rPr lang="pl-PL" dirty="0"/>
              <a:t>, a </a:t>
            </a:r>
            <a:r>
              <a:rPr lang="pl-PL" dirty="0" err="1"/>
              <a:t>task</a:t>
            </a:r>
            <a:r>
              <a:rPr lang="pl-PL" dirty="0"/>
              <a:t> </a:t>
            </a:r>
            <a:r>
              <a:rPr lang="pl-PL" dirty="0" err="1"/>
              <a:t>executes</a:t>
            </a:r>
            <a:r>
              <a:rPr lang="pl-PL" dirty="0"/>
              <a:t> for a </a:t>
            </a:r>
            <a:r>
              <a:rPr lang="pl-PL" dirty="0" err="1"/>
              <a:t>predefined</a:t>
            </a:r>
            <a:r>
              <a:rPr lang="pl-PL" dirty="0"/>
              <a:t> </a:t>
            </a:r>
            <a:r>
              <a:rPr lang="pl-PL" dirty="0" err="1"/>
              <a:t>slice</a:t>
            </a:r>
            <a:r>
              <a:rPr lang="pl-PL" dirty="0"/>
              <a:t> of </a:t>
            </a:r>
            <a:r>
              <a:rPr lang="pl-PL" dirty="0" err="1"/>
              <a:t>time</a:t>
            </a:r>
            <a:r>
              <a:rPr lang="pl-PL" dirty="0"/>
              <a:t> and </a:t>
            </a:r>
            <a:r>
              <a:rPr lang="pl-PL" dirty="0" err="1"/>
              <a:t>then</a:t>
            </a:r>
            <a:r>
              <a:rPr lang="pl-PL" dirty="0"/>
              <a:t> </a:t>
            </a:r>
            <a:r>
              <a:rPr lang="pl-PL" dirty="0" err="1"/>
              <a:t>reenters</a:t>
            </a:r>
            <a:r>
              <a:rPr lang="pl-PL" dirty="0"/>
              <a:t> the </a:t>
            </a:r>
            <a:r>
              <a:rPr lang="pl-PL" dirty="0" err="1"/>
              <a:t>pool</a:t>
            </a:r>
            <a:r>
              <a:rPr lang="pl-PL" dirty="0"/>
              <a:t> of </a:t>
            </a:r>
            <a:r>
              <a:rPr lang="pl-PL" dirty="0" err="1"/>
              <a:t>ready</a:t>
            </a:r>
            <a:r>
              <a:rPr lang="pl-PL" dirty="0"/>
              <a:t> </a:t>
            </a:r>
            <a:r>
              <a:rPr lang="pl-PL" dirty="0" err="1"/>
              <a:t>tasks</a:t>
            </a:r>
            <a:r>
              <a:rPr lang="pl-PL" dirty="0"/>
              <a:t>. The </a:t>
            </a:r>
            <a:r>
              <a:rPr lang="pl-PL" dirty="0" err="1"/>
              <a:t>scheduler</a:t>
            </a:r>
            <a:r>
              <a:rPr lang="pl-PL" dirty="0"/>
              <a:t> </a:t>
            </a:r>
            <a:r>
              <a:rPr lang="pl-PL" dirty="0" err="1"/>
              <a:t>then</a:t>
            </a:r>
            <a:r>
              <a:rPr lang="pl-PL" dirty="0"/>
              <a:t> </a:t>
            </a:r>
            <a:r>
              <a:rPr lang="pl-PL" dirty="0" err="1"/>
              <a:t>determines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task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</a:t>
            </a:r>
            <a:r>
              <a:rPr lang="pl-PL" dirty="0" err="1"/>
              <a:t>execute</a:t>
            </a:r>
            <a:r>
              <a:rPr lang="pl-PL" dirty="0"/>
              <a:t> </a:t>
            </a:r>
            <a:r>
              <a:rPr lang="pl-PL" dirty="0" err="1"/>
              <a:t>next</a:t>
            </a:r>
            <a:r>
              <a:rPr lang="pl-PL" dirty="0"/>
              <a:t>,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priority</a:t>
            </a:r>
            <a:r>
              <a:rPr lang="pl-PL" dirty="0"/>
              <a:t> and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factors</a:t>
            </a:r>
            <a:r>
              <a:rPr lang="pl-PL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989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B8D1-EF1A-F347-8C5B-44D924B9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Sleep</a:t>
            </a:r>
            <a:r>
              <a:rPr lang="pl-PL" dirty="0"/>
              <a:t> </a:t>
            </a:r>
            <a:r>
              <a:rPr lang="pl-PL" dirty="0" err="1"/>
              <a:t>method</a:t>
            </a:r>
            <a:r>
              <a:rPr lang="pl-PL" dirty="0"/>
              <a:t> in </a:t>
            </a:r>
            <a:r>
              <a:rPr lang="pl-PL" dirty="0" err="1"/>
              <a:t>java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1D36B-4C28-084E-8858-50EB185F6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511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/>
              <a:t>The </a:t>
            </a:r>
            <a:r>
              <a:rPr lang="pl-PL" dirty="0" err="1"/>
              <a:t>sleep</a:t>
            </a:r>
            <a:r>
              <a:rPr lang="pl-PL" dirty="0"/>
              <a:t>() </a:t>
            </a:r>
            <a:r>
              <a:rPr lang="pl-PL" dirty="0" err="1"/>
              <a:t>method</a:t>
            </a:r>
            <a:r>
              <a:rPr lang="pl-PL" dirty="0"/>
              <a:t> of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class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 to </a:t>
            </a:r>
            <a:r>
              <a:rPr lang="pl-PL" dirty="0" err="1"/>
              <a:t>sleep</a:t>
            </a:r>
            <a:r>
              <a:rPr lang="pl-PL" dirty="0"/>
              <a:t> a </a:t>
            </a:r>
            <a:r>
              <a:rPr lang="pl-PL" dirty="0" err="1"/>
              <a:t>thread</a:t>
            </a:r>
            <a:r>
              <a:rPr lang="pl-PL" dirty="0"/>
              <a:t> for the </a:t>
            </a:r>
            <a:r>
              <a:rPr lang="pl-PL" dirty="0" err="1"/>
              <a:t>specified</a:t>
            </a:r>
            <a:r>
              <a:rPr lang="pl-PL" dirty="0"/>
              <a:t> </a:t>
            </a:r>
            <a:r>
              <a:rPr lang="pl-PL" dirty="0" err="1"/>
              <a:t>amount</a:t>
            </a:r>
            <a:r>
              <a:rPr lang="pl-PL" dirty="0"/>
              <a:t> of </a:t>
            </a:r>
            <a:r>
              <a:rPr lang="pl-PL" dirty="0" err="1"/>
              <a:t>time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b="1" dirty="0"/>
              <a:t>public</a:t>
            </a:r>
            <a:r>
              <a:rPr lang="pl-PL" dirty="0"/>
              <a:t> </a:t>
            </a:r>
            <a:r>
              <a:rPr lang="pl-PL" b="1" dirty="0" err="1"/>
              <a:t>void</a:t>
            </a:r>
            <a:r>
              <a:rPr lang="pl-PL" dirty="0"/>
              <a:t> run(){  </a:t>
            </a:r>
          </a:p>
          <a:p>
            <a:pPr marL="0" indent="0">
              <a:buNone/>
            </a:pPr>
            <a:r>
              <a:rPr lang="pl-PL" dirty="0"/>
              <a:t>  </a:t>
            </a:r>
            <a:r>
              <a:rPr lang="pl-PL" b="1" dirty="0"/>
              <a:t>for</a:t>
            </a:r>
            <a:r>
              <a:rPr lang="pl-PL" dirty="0"/>
              <a:t>(</a:t>
            </a:r>
            <a:r>
              <a:rPr lang="pl-PL" b="1" dirty="0" err="1"/>
              <a:t>int</a:t>
            </a:r>
            <a:r>
              <a:rPr lang="pl-PL" dirty="0"/>
              <a:t> i=1;i&lt;5;i++){  </a:t>
            </a:r>
          </a:p>
          <a:p>
            <a:pPr marL="0" indent="0">
              <a:buNone/>
            </a:pPr>
            <a:r>
              <a:rPr lang="pl-PL" dirty="0"/>
              <a:t>    </a:t>
            </a:r>
            <a:r>
              <a:rPr lang="pl-PL" b="1" dirty="0" err="1"/>
              <a:t>try</a:t>
            </a:r>
            <a:r>
              <a:rPr lang="pl-PL" dirty="0"/>
              <a:t>{</a:t>
            </a:r>
          </a:p>
          <a:p>
            <a:pPr marL="0" indent="0">
              <a:buNone/>
            </a:pPr>
            <a:r>
              <a:rPr lang="pl-PL" dirty="0"/>
              <a:t>      </a:t>
            </a:r>
            <a:r>
              <a:rPr lang="pl-PL" dirty="0" err="1"/>
              <a:t>Thread.sleep</a:t>
            </a:r>
            <a:r>
              <a:rPr lang="pl-PL" dirty="0"/>
              <a:t>(500);</a:t>
            </a:r>
          </a:p>
          <a:p>
            <a:pPr marL="0" indent="0">
              <a:buNone/>
            </a:pPr>
            <a:r>
              <a:rPr lang="pl-PL" dirty="0"/>
              <a:t>    }</a:t>
            </a:r>
            <a:r>
              <a:rPr lang="pl-PL" b="1" dirty="0" err="1"/>
              <a:t>catch</a:t>
            </a:r>
            <a:r>
              <a:rPr lang="pl-PL" dirty="0"/>
              <a:t>(</a:t>
            </a:r>
            <a:r>
              <a:rPr lang="pl-PL" dirty="0" err="1"/>
              <a:t>InterruptedException</a:t>
            </a:r>
            <a:r>
              <a:rPr lang="pl-PL" dirty="0"/>
              <a:t> e) { </a:t>
            </a:r>
            <a:r>
              <a:rPr lang="pl-PL" dirty="0" err="1"/>
              <a:t>System.out.println</a:t>
            </a:r>
            <a:r>
              <a:rPr lang="pl-PL" dirty="0"/>
              <a:t>(e); }  </a:t>
            </a:r>
          </a:p>
          <a:p>
            <a:pPr marL="0" indent="0">
              <a:buNone/>
            </a:pPr>
            <a:r>
              <a:rPr lang="pl-PL" dirty="0"/>
              <a:t>    </a:t>
            </a:r>
            <a:r>
              <a:rPr lang="pl-PL" dirty="0" err="1"/>
              <a:t>System.out.println</a:t>
            </a:r>
            <a:r>
              <a:rPr lang="pl-PL" dirty="0"/>
              <a:t>(i);  </a:t>
            </a:r>
          </a:p>
          <a:p>
            <a:pPr marL="0" indent="0">
              <a:buNone/>
            </a:pPr>
            <a:r>
              <a:rPr lang="pl-PL" dirty="0"/>
              <a:t>  }  </a:t>
            </a:r>
          </a:p>
          <a:p>
            <a:pPr marL="0" indent="0">
              <a:buNone/>
            </a:pPr>
            <a:r>
              <a:rPr lang="pl-PL" dirty="0"/>
              <a:t> }  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79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E706D-140B-B24E-847F-01AB47E49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The </a:t>
            </a:r>
            <a:r>
              <a:rPr lang="pl-PL" b="1" dirty="0" err="1"/>
              <a:t>Thread</a:t>
            </a:r>
            <a:r>
              <a:rPr lang="pl-PL" b="1" dirty="0"/>
              <a:t> </a:t>
            </a:r>
            <a:r>
              <a:rPr lang="pl-PL" b="1" dirty="0" err="1"/>
              <a:t>Pool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5B4AA-073D-544A-9054-357572E10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/>
              <a:t>In Java, </a:t>
            </a:r>
            <a:r>
              <a:rPr lang="pl-PL" dirty="0" err="1"/>
              <a:t>threads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mapped</a:t>
            </a:r>
            <a:r>
              <a:rPr lang="pl-PL" dirty="0"/>
              <a:t> to system-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threads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operating</a:t>
            </a:r>
            <a:r>
              <a:rPr lang="pl-PL" dirty="0"/>
              <a:t> </a:t>
            </a:r>
            <a:r>
              <a:rPr lang="pl-PL" dirty="0" err="1"/>
              <a:t>system's</a:t>
            </a:r>
            <a:r>
              <a:rPr lang="pl-PL" dirty="0"/>
              <a:t> </a:t>
            </a:r>
            <a:r>
              <a:rPr lang="pl-PL" dirty="0" err="1"/>
              <a:t>resources</a:t>
            </a:r>
            <a:r>
              <a:rPr lang="pl-PL" dirty="0"/>
              <a:t>.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threads</a:t>
            </a:r>
            <a:r>
              <a:rPr lang="pl-PL" dirty="0"/>
              <a:t> </a:t>
            </a:r>
            <a:r>
              <a:rPr lang="pl-PL" dirty="0" err="1"/>
              <a:t>uncontrollably</a:t>
            </a:r>
            <a:r>
              <a:rPr lang="pl-PL" dirty="0"/>
              <a:t>,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run out of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resources</a:t>
            </a:r>
            <a:r>
              <a:rPr lang="pl-PL" dirty="0"/>
              <a:t> </a:t>
            </a:r>
            <a:r>
              <a:rPr lang="pl-PL" dirty="0" err="1"/>
              <a:t>quickly</a:t>
            </a:r>
            <a:r>
              <a:rPr lang="pl-PL" dirty="0"/>
              <a:t>.</a:t>
            </a:r>
          </a:p>
          <a:p>
            <a:pPr marL="0" indent="0">
              <a:buNone/>
            </a:pPr>
            <a:r>
              <a:rPr lang="pl-PL" dirty="0"/>
              <a:t>The </a:t>
            </a:r>
            <a:r>
              <a:rPr lang="pl-PL" dirty="0" err="1"/>
              <a:t>context</a:t>
            </a:r>
            <a:r>
              <a:rPr lang="pl-PL" dirty="0"/>
              <a:t> </a:t>
            </a:r>
            <a:r>
              <a:rPr lang="pl-PL" dirty="0" err="1"/>
              <a:t>switching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threads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done</a:t>
            </a:r>
            <a:r>
              <a:rPr lang="pl-PL" dirty="0"/>
              <a:t> by the </a:t>
            </a:r>
            <a:r>
              <a:rPr lang="pl-PL" dirty="0" err="1"/>
              <a:t>operating</a:t>
            </a:r>
            <a:r>
              <a:rPr lang="pl-PL" dirty="0"/>
              <a:t> system as </a:t>
            </a:r>
            <a:r>
              <a:rPr lang="pl-PL" dirty="0" err="1"/>
              <a:t>well</a:t>
            </a:r>
            <a:r>
              <a:rPr lang="pl-PL" dirty="0"/>
              <a:t> – in order to </a:t>
            </a:r>
            <a:r>
              <a:rPr lang="pl-PL" dirty="0" err="1"/>
              <a:t>emulate</a:t>
            </a:r>
            <a:r>
              <a:rPr lang="pl-PL" dirty="0"/>
              <a:t> </a:t>
            </a:r>
            <a:r>
              <a:rPr lang="pl-PL" dirty="0" err="1"/>
              <a:t>parallelism</a:t>
            </a:r>
            <a:r>
              <a:rPr lang="pl-PL" dirty="0"/>
              <a:t>. A </a:t>
            </a:r>
            <a:r>
              <a:rPr lang="pl-PL" dirty="0" err="1"/>
              <a:t>simplistic</a:t>
            </a:r>
            <a:r>
              <a:rPr lang="pl-PL" dirty="0"/>
              <a:t> </a:t>
            </a:r>
            <a:r>
              <a:rPr lang="pl-PL" dirty="0" err="1"/>
              <a:t>view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– the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threads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spawn</a:t>
            </a:r>
            <a:r>
              <a:rPr lang="pl-PL" dirty="0"/>
              <a:t>, the less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spends</a:t>
            </a:r>
            <a:r>
              <a:rPr lang="pl-PL" dirty="0"/>
              <a:t> </a:t>
            </a:r>
            <a:r>
              <a:rPr lang="pl-PL" dirty="0" err="1"/>
              <a:t>doing</a:t>
            </a:r>
            <a:r>
              <a:rPr lang="pl-PL" dirty="0"/>
              <a:t> </a:t>
            </a:r>
            <a:r>
              <a:rPr lang="pl-PL" dirty="0" err="1"/>
              <a:t>actual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.</a:t>
            </a:r>
          </a:p>
          <a:p>
            <a:pPr marL="0" indent="0">
              <a:buNone/>
            </a:pPr>
            <a:r>
              <a:rPr lang="pl-PL" dirty="0"/>
              <a:t>The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Pool</a:t>
            </a:r>
            <a:r>
              <a:rPr lang="pl-PL" dirty="0"/>
              <a:t> </a:t>
            </a:r>
            <a:r>
              <a:rPr lang="pl-PL" dirty="0" err="1"/>
              <a:t>pattern</a:t>
            </a:r>
            <a:r>
              <a:rPr lang="pl-PL" dirty="0"/>
              <a:t> </a:t>
            </a:r>
            <a:r>
              <a:rPr lang="pl-PL" dirty="0" err="1"/>
              <a:t>helps</a:t>
            </a:r>
            <a:r>
              <a:rPr lang="pl-PL" dirty="0"/>
              <a:t> to </a:t>
            </a:r>
            <a:r>
              <a:rPr lang="pl-PL" dirty="0" err="1"/>
              <a:t>save</a:t>
            </a:r>
            <a:r>
              <a:rPr lang="pl-PL" dirty="0"/>
              <a:t> </a:t>
            </a:r>
            <a:r>
              <a:rPr lang="pl-PL" dirty="0" err="1"/>
              <a:t>resources</a:t>
            </a:r>
            <a:r>
              <a:rPr lang="pl-PL" dirty="0"/>
              <a:t> in a </a:t>
            </a:r>
            <a:r>
              <a:rPr lang="pl-PL" dirty="0" err="1"/>
              <a:t>multithreaded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, and </a:t>
            </a:r>
            <a:r>
              <a:rPr lang="pl-PL" dirty="0" err="1"/>
              <a:t>also</a:t>
            </a:r>
            <a:r>
              <a:rPr lang="pl-PL" dirty="0"/>
              <a:t> to </a:t>
            </a:r>
            <a:r>
              <a:rPr lang="pl-PL" dirty="0" err="1"/>
              <a:t>contain</a:t>
            </a:r>
            <a:r>
              <a:rPr lang="pl-PL" dirty="0"/>
              <a:t> the </a:t>
            </a:r>
            <a:r>
              <a:rPr lang="pl-PL" dirty="0" err="1"/>
              <a:t>parallelism</a:t>
            </a:r>
            <a:r>
              <a:rPr lang="pl-PL" dirty="0"/>
              <a:t> in </a:t>
            </a:r>
            <a:r>
              <a:rPr lang="pl-PL" dirty="0" err="1"/>
              <a:t>certain</a:t>
            </a:r>
            <a:r>
              <a:rPr lang="pl-PL" dirty="0"/>
              <a:t> </a:t>
            </a:r>
            <a:r>
              <a:rPr lang="pl-PL" dirty="0" err="1"/>
              <a:t>predefined</a:t>
            </a:r>
            <a:r>
              <a:rPr lang="pl-PL" dirty="0"/>
              <a:t> </a:t>
            </a:r>
            <a:r>
              <a:rPr lang="pl-PL" dirty="0" err="1"/>
              <a:t>limits</a:t>
            </a:r>
            <a:r>
              <a:rPr lang="pl-PL" dirty="0"/>
              <a:t>.</a:t>
            </a:r>
          </a:p>
          <a:p>
            <a:pPr marL="0" indent="0">
              <a:buNone/>
            </a:pP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a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pool</a:t>
            </a:r>
            <a:r>
              <a:rPr lang="pl-PL" dirty="0"/>
              <a:t>, </a:t>
            </a:r>
            <a:r>
              <a:rPr lang="pl-PL" dirty="0" err="1"/>
              <a:t>you</a:t>
            </a:r>
            <a:r>
              <a:rPr lang="pl-PL" dirty="0"/>
              <a:t> </a:t>
            </a:r>
            <a:r>
              <a:rPr lang="pl-PL" b="1" dirty="0" err="1"/>
              <a:t>write</a:t>
            </a:r>
            <a:r>
              <a:rPr lang="pl-PL" b="1" dirty="0"/>
              <a:t> </a:t>
            </a:r>
            <a:r>
              <a:rPr lang="pl-PL" b="1" dirty="0" err="1"/>
              <a:t>your</a:t>
            </a:r>
            <a:r>
              <a:rPr lang="pl-PL" b="1" dirty="0"/>
              <a:t> </a:t>
            </a:r>
            <a:r>
              <a:rPr lang="pl-PL" b="1" dirty="0" err="1"/>
              <a:t>concurrent</a:t>
            </a:r>
            <a:r>
              <a:rPr lang="pl-PL" b="1" dirty="0"/>
              <a:t> </a:t>
            </a:r>
            <a:r>
              <a:rPr lang="pl-PL" b="1" dirty="0" err="1"/>
              <a:t>code</a:t>
            </a:r>
            <a:r>
              <a:rPr lang="pl-PL" b="1" dirty="0"/>
              <a:t> in the form of </a:t>
            </a:r>
            <a:r>
              <a:rPr lang="pl-PL" b="1" dirty="0" err="1"/>
              <a:t>parallel</a:t>
            </a:r>
            <a:r>
              <a:rPr lang="pl-PL" b="1" dirty="0"/>
              <a:t> </a:t>
            </a:r>
            <a:r>
              <a:rPr lang="pl-PL" b="1" dirty="0" err="1"/>
              <a:t>tasks</a:t>
            </a:r>
            <a:r>
              <a:rPr lang="pl-PL" b="1" dirty="0"/>
              <a:t> and </a:t>
            </a:r>
            <a:r>
              <a:rPr lang="pl-PL" b="1" dirty="0" err="1"/>
              <a:t>submit</a:t>
            </a:r>
            <a:r>
              <a:rPr lang="pl-PL" b="1" dirty="0"/>
              <a:t> </a:t>
            </a:r>
            <a:r>
              <a:rPr lang="pl-PL" b="1" dirty="0" err="1"/>
              <a:t>them</a:t>
            </a:r>
            <a:r>
              <a:rPr lang="pl-PL" b="1" dirty="0"/>
              <a:t> for </a:t>
            </a:r>
            <a:r>
              <a:rPr lang="pl-PL" b="1" dirty="0" err="1"/>
              <a:t>execution</a:t>
            </a:r>
            <a:r>
              <a:rPr lang="pl-PL" b="1" dirty="0"/>
              <a:t> to </a:t>
            </a:r>
            <a:r>
              <a:rPr lang="pl-PL" b="1" dirty="0" err="1"/>
              <a:t>an</a:t>
            </a:r>
            <a:r>
              <a:rPr lang="pl-PL" b="1" dirty="0"/>
              <a:t> </a:t>
            </a:r>
            <a:r>
              <a:rPr lang="pl-PL" b="1" dirty="0" err="1"/>
              <a:t>instance</a:t>
            </a:r>
            <a:r>
              <a:rPr lang="pl-PL" b="1" dirty="0"/>
              <a:t> of a </a:t>
            </a:r>
            <a:r>
              <a:rPr lang="pl-PL" b="1" dirty="0" err="1"/>
              <a:t>thread</a:t>
            </a:r>
            <a:r>
              <a:rPr lang="pl-PL" b="1" dirty="0"/>
              <a:t> </a:t>
            </a:r>
            <a:r>
              <a:rPr lang="pl-PL" b="1" dirty="0" err="1"/>
              <a:t>pool</a:t>
            </a:r>
            <a:r>
              <a:rPr lang="pl-PL" dirty="0"/>
              <a:t>.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instance</a:t>
            </a:r>
            <a:r>
              <a:rPr lang="pl-PL" dirty="0"/>
              <a:t> controls </a:t>
            </a:r>
            <a:r>
              <a:rPr lang="pl-PL" dirty="0" err="1"/>
              <a:t>several</a:t>
            </a:r>
            <a:r>
              <a:rPr lang="pl-PL" dirty="0"/>
              <a:t> re-</a:t>
            </a:r>
            <a:r>
              <a:rPr lang="pl-PL" dirty="0" err="1"/>
              <a:t>used</a:t>
            </a:r>
            <a:r>
              <a:rPr lang="pl-PL" dirty="0"/>
              <a:t> </a:t>
            </a:r>
            <a:r>
              <a:rPr lang="pl-PL" dirty="0" err="1"/>
              <a:t>threads</a:t>
            </a:r>
            <a:r>
              <a:rPr lang="pl-PL" dirty="0"/>
              <a:t> for </a:t>
            </a:r>
            <a:r>
              <a:rPr lang="pl-PL" dirty="0" err="1"/>
              <a:t>executing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tasks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6298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67DCD4-CEF0-2447-88DC-2A7018737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2"/>
            <a:ext cx="12191999" cy="68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54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844B-CEF0-AB4E-831F-1DC28932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1" dirty="0" err="1"/>
              <a:t>Executors</a:t>
            </a:r>
            <a:r>
              <a:rPr lang="pl-PL" b="1" dirty="0"/>
              <a:t>, </a:t>
            </a:r>
            <a:r>
              <a:rPr lang="pl-PL" b="1" i="1" dirty="0" err="1"/>
              <a:t>Executor</a:t>
            </a:r>
            <a:r>
              <a:rPr lang="pl-PL" b="1" dirty="0"/>
              <a:t> and </a:t>
            </a:r>
            <a:r>
              <a:rPr lang="pl-PL" b="1" i="1" dirty="0" err="1"/>
              <a:t>ExecutorService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5BB90-91AF-294C-9A3C-C9883631A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The </a:t>
            </a:r>
            <a:r>
              <a:rPr lang="pl-PL" i="1" dirty="0" err="1"/>
              <a:t>Executors</a:t>
            </a:r>
            <a:r>
              <a:rPr lang="pl-PL" dirty="0"/>
              <a:t> </a:t>
            </a:r>
            <a:r>
              <a:rPr lang="pl-PL" dirty="0" err="1"/>
              <a:t>helper</a:t>
            </a:r>
            <a:r>
              <a:rPr lang="pl-PL" dirty="0"/>
              <a:t> </a:t>
            </a:r>
            <a:r>
              <a:rPr lang="pl-PL" dirty="0" err="1"/>
              <a:t>class</a:t>
            </a:r>
            <a:r>
              <a:rPr lang="pl-PL" dirty="0"/>
              <a:t> </a:t>
            </a:r>
            <a:r>
              <a:rPr lang="pl-PL" dirty="0" err="1"/>
              <a:t>contains</a:t>
            </a:r>
            <a:r>
              <a:rPr lang="pl-PL" dirty="0"/>
              <a:t> </a:t>
            </a:r>
            <a:r>
              <a:rPr lang="pl-PL" dirty="0" err="1"/>
              <a:t>several</a:t>
            </a:r>
            <a:r>
              <a:rPr lang="pl-PL" dirty="0"/>
              <a:t> </a:t>
            </a:r>
            <a:r>
              <a:rPr lang="pl-PL" dirty="0" err="1"/>
              <a:t>methods</a:t>
            </a:r>
            <a:r>
              <a:rPr lang="pl-PL" dirty="0"/>
              <a:t> for </a:t>
            </a:r>
            <a:r>
              <a:rPr lang="pl-PL" dirty="0" err="1"/>
              <a:t>creation</a:t>
            </a:r>
            <a:r>
              <a:rPr lang="pl-PL" dirty="0"/>
              <a:t> of </a:t>
            </a:r>
            <a:r>
              <a:rPr lang="pl-PL" dirty="0" err="1"/>
              <a:t>pre-configured</a:t>
            </a:r>
            <a:r>
              <a:rPr lang="pl-PL" dirty="0"/>
              <a:t>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pool</a:t>
            </a:r>
            <a:r>
              <a:rPr lang="pl-PL" dirty="0"/>
              <a:t> </a:t>
            </a:r>
            <a:r>
              <a:rPr lang="pl-PL" dirty="0" err="1"/>
              <a:t>instances</a:t>
            </a:r>
            <a:r>
              <a:rPr lang="pl-PL" dirty="0"/>
              <a:t> for </a:t>
            </a:r>
            <a:r>
              <a:rPr lang="pl-PL" dirty="0" err="1"/>
              <a:t>you</a:t>
            </a:r>
            <a:r>
              <a:rPr lang="pl-PL" dirty="0"/>
              <a:t>. </a:t>
            </a:r>
            <a:r>
              <a:rPr lang="pl-PL" dirty="0" err="1"/>
              <a:t>Those</a:t>
            </a:r>
            <a:r>
              <a:rPr lang="pl-PL" dirty="0"/>
              <a:t> </a:t>
            </a:r>
            <a:r>
              <a:rPr lang="pl-PL" dirty="0" err="1"/>
              <a:t>classes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a </a:t>
            </a:r>
            <a:r>
              <a:rPr lang="pl-PL" dirty="0" err="1"/>
              <a:t>good</a:t>
            </a:r>
            <a:r>
              <a:rPr lang="pl-PL" dirty="0"/>
              <a:t> place to start with –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don't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 to </a:t>
            </a:r>
            <a:r>
              <a:rPr lang="pl-PL" dirty="0" err="1"/>
              <a:t>apply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custom</a:t>
            </a:r>
            <a:r>
              <a:rPr lang="pl-PL" dirty="0"/>
              <a:t> fine-</a:t>
            </a:r>
            <a:r>
              <a:rPr lang="pl-PL" dirty="0" err="1"/>
              <a:t>tuning</a:t>
            </a:r>
            <a:r>
              <a:rPr lang="pl-PL" dirty="0"/>
              <a:t>.</a:t>
            </a:r>
          </a:p>
          <a:p>
            <a:pPr marL="0" indent="0">
              <a:buNone/>
            </a:pPr>
            <a:r>
              <a:rPr lang="pl-PL" dirty="0"/>
              <a:t>The </a:t>
            </a:r>
            <a:r>
              <a:rPr lang="pl-PL" i="1" dirty="0" err="1"/>
              <a:t>Executor</a:t>
            </a:r>
            <a:r>
              <a:rPr lang="pl-PL" dirty="0"/>
              <a:t> and </a:t>
            </a:r>
            <a:r>
              <a:rPr lang="pl-PL" i="1" dirty="0" err="1"/>
              <a:t>ExecutorService</a:t>
            </a:r>
            <a:r>
              <a:rPr lang="pl-PL" dirty="0"/>
              <a:t> </a:t>
            </a:r>
            <a:r>
              <a:rPr lang="pl-PL" dirty="0" err="1"/>
              <a:t>interfaces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 to </a:t>
            </a:r>
            <a:r>
              <a:rPr lang="pl-PL" dirty="0" err="1"/>
              <a:t>work</a:t>
            </a:r>
            <a:r>
              <a:rPr lang="pl-PL" dirty="0"/>
              <a:t> with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pool</a:t>
            </a:r>
            <a:r>
              <a:rPr lang="pl-PL" dirty="0"/>
              <a:t> </a:t>
            </a:r>
            <a:r>
              <a:rPr lang="pl-PL" dirty="0" err="1"/>
              <a:t>implementations</a:t>
            </a:r>
            <a:r>
              <a:rPr lang="pl-PL" dirty="0"/>
              <a:t> in Java. </a:t>
            </a:r>
            <a:r>
              <a:rPr lang="pl-PL" dirty="0" err="1"/>
              <a:t>Usually</a:t>
            </a:r>
            <a:r>
              <a:rPr lang="pl-PL" dirty="0"/>
              <a:t>,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 </a:t>
            </a:r>
            <a:r>
              <a:rPr lang="pl-PL" b="1" dirty="0" err="1"/>
              <a:t>keep</a:t>
            </a:r>
            <a:r>
              <a:rPr lang="pl-PL" b="1" dirty="0"/>
              <a:t> </a:t>
            </a:r>
            <a:r>
              <a:rPr lang="pl-PL" b="1" dirty="0" err="1"/>
              <a:t>your</a:t>
            </a:r>
            <a:r>
              <a:rPr lang="pl-PL" b="1" dirty="0"/>
              <a:t> </a:t>
            </a:r>
            <a:r>
              <a:rPr lang="pl-PL" b="1" dirty="0" err="1"/>
              <a:t>code</a:t>
            </a:r>
            <a:r>
              <a:rPr lang="pl-PL" b="1" dirty="0"/>
              <a:t> </a:t>
            </a:r>
            <a:r>
              <a:rPr lang="pl-PL" b="1" dirty="0" err="1"/>
              <a:t>decoupled</a:t>
            </a:r>
            <a:r>
              <a:rPr lang="pl-PL" b="1" dirty="0"/>
              <a:t> from the </a:t>
            </a:r>
            <a:r>
              <a:rPr lang="pl-PL" b="1" dirty="0" err="1"/>
              <a:t>actual</a:t>
            </a:r>
            <a:r>
              <a:rPr lang="pl-PL" b="1" dirty="0"/>
              <a:t> </a:t>
            </a:r>
            <a:r>
              <a:rPr lang="pl-PL" b="1" dirty="0" err="1"/>
              <a:t>implementation</a:t>
            </a:r>
            <a:r>
              <a:rPr lang="pl-PL" b="1" dirty="0"/>
              <a:t> of the </a:t>
            </a:r>
            <a:r>
              <a:rPr lang="pl-PL" b="1" dirty="0" err="1"/>
              <a:t>thread</a:t>
            </a:r>
            <a:r>
              <a:rPr lang="pl-PL" b="1" dirty="0"/>
              <a:t> </a:t>
            </a:r>
            <a:r>
              <a:rPr lang="pl-PL" b="1" dirty="0" err="1"/>
              <a:t>pool</a:t>
            </a:r>
            <a:r>
              <a:rPr lang="pl-PL" b="1" dirty="0"/>
              <a:t> </a:t>
            </a:r>
            <a:r>
              <a:rPr lang="pl-PL" dirty="0"/>
              <a:t>and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interfaces</a:t>
            </a:r>
            <a:r>
              <a:rPr lang="pl-PL" dirty="0"/>
              <a:t> </a:t>
            </a:r>
            <a:r>
              <a:rPr lang="pl-PL" dirty="0" err="1"/>
              <a:t>throughout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.</a:t>
            </a:r>
          </a:p>
          <a:p>
            <a:pPr marL="0" indent="0">
              <a:buNone/>
            </a:pPr>
            <a:r>
              <a:rPr lang="pl-PL" dirty="0"/>
              <a:t>The </a:t>
            </a:r>
            <a:r>
              <a:rPr lang="pl-PL" i="1" dirty="0" err="1"/>
              <a:t>Executor</a:t>
            </a:r>
            <a:r>
              <a:rPr lang="pl-PL" dirty="0"/>
              <a:t> </a:t>
            </a:r>
            <a:r>
              <a:rPr lang="pl-PL" dirty="0" err="1"/>
              <a:t>interface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a single </a:t>
            </a:r>
            <a:r>
              <a:rPr lang="pl-PL" i="1" dirty="0" err="1"/>
              <a:t>execute</a:t>
            </a:r>
            <a:r>
              <a:rPr lang="pl-PL" dirty="0"/>
              <a:t> </a:t>
            </a:r>
            <a:r>
              <a:rPr lang="pl-PL" dirty="0" err="1"/>
              <a:t>method</a:t>
            </a:r>
            <a:r>
              <a:rPr lang="pl-PL" dirty="0"/>
              <a:t> to </a:t>
            </a:r>
            <a:r>
              <a:rPr lang="pl-PL" dirty="0" err="1"/>
              <a:t>submit</a:t>
            </a:r>
            <a:r>
              <a:rPr lang="pl-PL" dirty="0"/>
              <a:t> </a:t>
            </a:r>
            <a:r>
              <a:rPr lang="pl-PL" i="1" dirty="0" err="1"/>
              <a:t>Runnable</a:t>
            </a:r>
            <a:r>
              <a:rPr lang="pl-PL" dirty="0"/>
              <a:t> </a:t>
            </a:r>
            <a:r>
              <a:rPr lang="pl-PL" dirty="0" err="1"/>
              <a:t>instances</a:t>
            </a:r>
            <a:r>
              <a:rPr lang="pl-PL" dirty="0"/>
              <a:t> for </a:t>
            </a:r>
            <a:r>
              <a:rPr lang="pl-PL" dirty="0" err="1"/>
              <a:t>execution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77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4F35-F1FB-9D47-923F-9F5E8A75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it is not easy…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864756-AA79-2447-8C75-C67596991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0817" y="1930400"/>
            <a:ext cx="5090366" cy="43294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977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82EA-9C9A-AE44-965F-46DF0CD1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1" dirty="0" err="1"/>
              <a:t>Executors</a:t>
            </a:r>
            <a:r>
              <a:rPr lang="pl-PL" b="1" dirty="0"/>
              <a:t>, </a:t>
            </a:r>
            <a:r>
              <a:rPr lang="pl-PL" b="1" i="1" dirty="0" err="1"/>
              <a:t>Executor</a:t>
            </a:r>
            <a:r>
              <a:rPr lang="pl-PL" b="1" dirty="0"/>
              <a:t> and </a:t>
            </a:r>
            <a:r>
              <a:rPr lang="pl-PL" b="1" i="1" dirty="0" err="1"/>
              <a:t>ExecutorService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CBA3-6F7F-6842-987C-D2AE5AED2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657" y="1825625"/>
            <a:ext cx="11930743" cy="4351338"/>
          </a:xfrm>
        </p:spPr>
        <p:txBody>
          <a:bodyPr/>
          <a:lstStyle/>
          <a:p>
            <a:pPr marL="0" indent="0" fontAlgn="base">
              <a:buNone/>
            </a:pPr>
            <a:r>
              <a:rPr lang="pl-PL" sz="2400" dirty="0" err="1">
                <a:latin typeface="Inconsolata Medium" panose="020B0609030003000000" pitchFamily="49" charset="0"/>
              </a:rPr>
              <a:t>Executor</a:t>
            </a:r>
            <a:r>
              <a:rPr lang="pl-PL" sz="2400" dirty="0">
                <a:latin typeface="Inconsolata Medium" panose="020B0609030003000000" pitchFamily="49" charset="0"/>
              </a:rPr>
              <a:t> </a:t>
            </a:r>
            <a:r>
              <a:rPr lang="pl-PL" sz="2400" dirty="0" err="1">
                <a:latin typeface="Inconsolata Medium" panose="020B0609030003000000" pitchFamily="49" charset="0"/>
              </a:rPr>
              <a:t>executor</a:t>
            </a:r>
            <a:r>
              <a:rPr lang="pl-PL" sz="2400" dirty="0">
                <a:latin typeface="Inconsolata Medium" panose="020B0609030003000000" pitchFamily="49" charset="0"/>
              </a:rPr>
              <a:t> = </a:t>
            </a:r>
            <a:r>
              <a:rPr lang="pl-PL" sz="2400" dirty="0" err="1">
                <a:latin typeface="Inconsolata Medium" panose="020B0609030003000000" pitchFamily="49" charset="0"/>
              </a:rPr>
              <a:t>Executors.newSingleThreadExecutor</a:t>
            </a:r>
            <a:r>
              <a:rPr lang="pl-PL" sz="2400" dirty="0">
                <a:latin typeface="Inconsolata Medium" panose="020B0609030003000000" pitchFamily="49" charset="0"/>
              </a:rPr>
              <a:t>();</a:t>
            </a:r>
          </a:p>
          <a:p>
            <a:pPr marL="0" indent="0" fontAlgn="base">
              <a:buNone/>
            </a:pPr>
            <a:r>
              <a:rPr lang="pl-PL" sz="2400" dirty="0" err="1">
                <a:latin typeface="Inconsolata Medium" panose="020B0609030003000000" pitchFamily="49" charset="0"/>
              </a:rPr>
              <a:t>executor.execute</a:t>
            </a:r>
            <a:r>
              <a:rPr lang="pl-PL" sz="2400" dirty="0">
                <a:latin typeface="Inconsolata Medium" panose="020B0609030003000000" pitchFamily="49" charset="0"/>
              </a:rPr>
              <a:t>(() -&gt; </a:t>
            </a:r>
            <a:r>
              <a:rPr lang="pl-PL" sz="2400" dirty="0" err="1">
                <a:latin typeface="Inconsolata Medium" panose="020B0609030003000000" pitchFamily="49" charset="0"/>
              </a:rPr>
              <a:t>System.out.println</a:t>
            </a:r>
            <a:r>
              <a:rPr lang="pl-PL" sz="2400" dirty="0">
                <a:latin typeface="Inconsolata Medium" panose="020B0609030003000000" pitchFamily="49" charset="0"/>
              </a:rPr>
              <a:t>("Hello World"));</a:t>
            </a:r>
          </a:p>
          <a:p>
            <a:pPr marL="0" indent="0" fontAlgn="base">
              <a:buNone/>
            </a:pPr>
            <a:endParaRPr lang="pl-PL" sz="2400" dirty="0">
              <a:latin typeface="Inconsolata Medium" panose="020B0609030003000000" pitchFamily="49" charset="0"/>
            </a:endParaRPr>
          </a:p>
          <a:p>
            <a:pPr marL="0" indent="0" fontAlgn="base">
              <a:buNone/>
            </a:pPr>
            <a:r>
              <a:rPr lang="pl-PL" sz="2400" dirty="0" err="1">
                <a:latin typeface="Inconsolata Medium" panose="020B0609030003000000" pitchFamily="49" charset="0"/>
              </a:rPr>
              <a:t>ExecutorService</a:t>
            </a:r>
            <a:r>
              <a:rPr lang="pl-PL" sz="2400" dirty="0">
                <a:latin typeface="Inconsolata Medium" panose="020B0609030003000000" pitchFamily="49" charset="0"/>
              </a:rPr>
              <a:t> </a:t>
            </a:r>
            <a:r>
              <a:rPr lang="pl-PL" sz="2400" dirty="0" err="1">
                <a:latin typeface="Inconsolata Medium" panose="020B0609030003000000" pitchFamily="49" charset="0"/>
              </a:rPr>
              <a:t>executorService</a:t>
            </a:r>
            <a:r>
              <a:rPr lang="pl-PL" sz="2400" dirty="0">
                <a:latin typeface="Inconsolata Medium" panose="020B0609030003000000" pitchFamily="49" charset="0"/>
              </a:rPr>
              <a:t> = </a:t>
            </a:r>
            <a:r>
              <a:rPr lang="pl-PL" sz="2400" dirty="0" err="1">
                <a:latin typeface="Inconsolata Medium" panose="020B0609030003000000" pitchFamily="49" charset="0"/>
              </a:rPr>
              <a:t>Executors.newFixedThreadPool</a:t>
            </a:r>
            <a:r>
              <a:rPr lang="pl-PL" sz="2400" dirty="0">
                <a:latin typeface="Inconsolata Medium" panose="020B0609030003000000" pitchFamily="49" charset="0"/>
              </a:rPr>
              <a:t>(10);</a:t>
            </a:r>
          </a:p>
          <a:p>
            <a:pPr marL="0" indent="0" fontAlgn="base">
              <a:buNone/>
            </a:pPr>
            <a:r>
              <a:rPr lang="pl-PL" sz="2400" dirty="0" err="1">
                <a:latin typeface="Inconsolata Medium" panose="020B0609030003000000" pitchFamily="49" charset="0"/>
              </a:rPr>
              <a:t>Future</a:t>
            </a:r>
            <a:r>
              <a:rPr lang="pl-PL" sz="2400" dirty="0">
                <a:latin typeface="Inconsolata Medium" panose="020B0609030003000000" pitchFamily="49" charset="0"/>
              </a:rPr>
              <a:t>&lt;String&gt; </a:t>
            </a:r>
            <a:r>
              <a:rPr lang="pl-PL" sz="2400" dirty="0" err="1">
                <a:latin typeface="Inconsolata Medium" panose="020B0609030003000000" pitchFamily="49" charset="0"/>
              </a:rPr>
              <a:t>future</a:t>
            </a:r>
            <a:r>
              <a:rPr lang="pl-PL" sz="2400" dirty="0">
                <a:latin typeface="Inconsolata Medium" panose="020B0609030003000000" pitchFamily="49" charset="0"/>
              </a:rPr>
              <a:t> = </a:t>
            </a:r>
            <a:r>
              <a:rPr lang="pl-PL" sz="2400" dirty="0" err="1">
                <a:latin typeface="Inconsolata Medium" panose="020B0609030003000000" pitchFamily="49" charset="0"/>
              </a:rPr>
              <a:t>executorService.submit</a:t>
            </a:r>
            <a:r>
              <a:rPr lang="pl-PL" sz="2400" dirty="0">
                <a:latin typeface="Inconsolata Medium" panose="020B0609030003000000" pitchFamily="49" charset="0"/>
              </a:rPr>
              <a:t>(() -&gt; "Hello World");</a:t>
            </a:r>
          </a:p>
          <a:p>
            <a:pPr marL="0" indent="0" fontAlgn="base">
              <a:buNone/>
            </a:pPr>
            <a:r>
              <a:rPr lang="pl-PL" sz="2400" dirty="0">
                <a:latin typeface="Inconsolata Medium" panose="020B0609030003000000" pitchFamily="49" charset="0"/>
              </a:rPr>
              <a:t>// </a:t>
            </a:r>
            <a:r>
              <a:rPr lang="pl-PL" sz="2400" dirty="0" err="1">
                <a:latin typeface="Inconsolata Medium" panose="020B0609030003000000" pitchFamily="49" charset="0"/>
              </a:rPr>
              <a:t>some</a:t>
            </a:r>
            <a:r>
              <a:rPr lang="pl-PL" sz="2400" dirty="0">
                <a:latin typeface="Inconsolata Medium" panose="020B0609030003000000" pitchFamily="49" charset="0"/>
              </a:rPr>
              <a:t> </a:t>
            </a:r>
            <a:r>
              <a:rPr lang="pl-PL" sz="2400" dirty="0" err="1">
                <a:latin typeface="Inconsolata Medium" panose="020B0609030003000000" pitchFamily="49" charset="0"/>
              </a:rPr>
              <a:t>operations</a:t>
            </a:r>
            <a:endParaRPr lang="pl-PL" sz="2400" dirty="0">
              <a:latin typeface="Inconsolata Medium" panose="020B0609030003000000" pitchFamily="49" charset="0"/>
            </a:endParaRPr>
          </a:p>
          <a:p>
            <a:pPr marL="0" indent="0" fontAlgn="base">
              <a:buNone/>
            </a:pPr>
            <a:r>
              <a:rPr lang="pl-PL" sz="2400" dirty="0">
                <a:latin typeface="Inconsolata Medium" panose="020B0609030003000000" pitchFamily="49" charset="0"/>
              </a:rPr>
              <a:t>String </a:t>
            </a:r>
            <a:r>
              <a:rPr lang="pl-PL" sz="2400" dirty="0" err="1">
                <a:latin typeface="Inconsolata Medium" panose="020B0609030003000000" pitchFamily="49" charset="0"/>
              </a:rPr>
              <a:t>result</a:t>
            </a:r>
            <a:r>
              <a:rPr lang="pl-PL" sz="2400" dirty="0">
                <a:latin typeface="Inconsolata Medium" panose="020B0609030003000000" pitchFamily="49" charset="0"/>
              </a:rPr>
              <a:t> = </a:t>
            </a:r>
            <a:r>
              <a:rPr lang="pl-PL" sz="2400" dirty="0" err="1">
                <a:latin typeface="Inconsolata Medium" panose="020B0609030003000000" pitchFamily="49" charset="0"/>
              </a:rPr>
              <a:t>future.get</a:t>
            </a:r>
            <a:r>
              <a:rPr lang="pl-PL" sz="2400" dirty="0">
                <a:latin typeface="Inconsolata Medium" panose="020B0609030003000000" pitchFamily="49" charset="0"/>
              </a:rPr>
              <a:t>();</a:t>
            </a:r>
          </a:p>
          <a:p>
            <a:pPr marL="0" indent="0" fontAlgn="base">
              <a:buNone/>
            </a:pPr>
            <a:endParaRPr lang="pl-PL" dirty="0">
              <a:latin typeface="Inconsolata Medium" panose="020B0609030003000000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1868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52F2-8A1B-7043-8595-99380321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1" dirty="0" err="1"/>
              <a:t>ThreadPoolExecutor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C5EF-E3FA-F44E-A288-B44D1D921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8427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The </a:t>
            </a:r>
            <a:r>
              <a:rPr lang="pl-PL" i="1" dirty="0" err="1"/>
              <a:t>ThreadPoolExecutor</a:t>
            </a:r>
            <a:r>
              <a:rPr lang="pl-PL" dirty="0"/>
              <a:t> 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extensible</a:t>
            </a:r>
            <a:r>
              <a:rPr lang="pl-PL" dirty="0"/>
              <a:t>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pool</a:t>
            </a:r>
            <a:r>
              <a:rPr lang="pl-PL" dirty="0"/>
              <a:t> </a:t>
            </a:r>
            <a:r>
              <a:rPr lang="pl-PL" dirty="0" err="1"/>
              <a:t>implementation</a:t>
            </a:r>
            <a:r>
              <a:rPr lang="pl-PL" dirty="0"/>
              <a:t> with </a:t>
            </a:r>
            <a:r>
              <a:rPr lang="pl-PL" dirty="0" err="1"/>
              <a:t>lots</a:t>
            </a:r>
            <a:r>
              <a:rPr lang="pl-PL" dirty="0"/>
              <a:t> of </a:t>
            </a:r>
            <a:r>
              <a:rPr lang="pl-PL" dirty="0" err="1"/>
              <a:t>parameters</a:t>
            </a:r>
            <a:r>
              <a:rPr lang="pl-PL" dirty="0"/>
              <a:t> and </a:t>
            </a:r>
            <a:r>
              <a:rPr lang="pl-PL" dirty="0" err="1"/>
              <a:t>hooks</a:t>
            </a:r>
            <a:r>
              <a:rPr lang="pl-PL" dirty="0"/>
              <a:t> for fine-</a:t>
            </a:r>
            <a:r>
              <a:rPr lang="pl-PL" dirty="0" err="1"/>
              <a:t>tuning</a:t>
            </a:r>
            <a:r>
              <a:rPr lang="pl-PL" dirty="0"/>
              <a:t>.</a:t>
            </a:r>
          </a:p>
          <a:p>
            <a:pPr marL="0" indent="0">
              <a:buNone/>
            </a:pPr>
            <a:r>
              <a:rPr lang="pl-PL" dirty="0"/>
              <a:t>The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configuration</a:t>
            </a:r>
            <a:r>
              <a:rPr lang="pl-PL" dirty="0"/>
              <a:t> </a:t>
            </a:r>
            <a:r>
              <a:rPr lang="pl-PL" dirty="0" err="1"/>
              <a:t>parameters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: </a:t>
            </a:r>
            <a:r>
              <a:rPr lang="pl-PL" b="1" i="1" dirty="0" err="1"/>
              <a:t>corePoolSize</a:t>
            </a:r>
            <a:r>
              <a:rPr lang="pl-PL" dirty="0"/>
              <a:t>, </a:t>
            </a:r>
            <a:r>
              <a:rPr lang="pl-PL" b="1" i="1" dirty="0" err="1"/>
              <a:t>maximumPoolSize</a:t>
            </a:r>
            <a:r>
              <a:rPr lang="pl-PL" dirty="0"/>
              <a:t>, and </a:t>
            </a:r>
            <a:r>
              <a:rPr lang="pl-PL" b="1" i="1" dirty="0" err="1"/>
              <a:t>keepAliveTime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084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002D9-CAF4-B94B-A453-7FCC9C6F5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8"/>
            <a:ext cx="10515600" cy="6586151"/>
          </a:xfrm>
        </p:spPr>
        <p:txBody>
          <a:bodyPr>
            <a:normAutofit fontScale="85000" lnSpcReduction="20000"/>
          </a:bodyPr>
          <a:lstStyle/>
          <a:p>
            <a:pPr marL="0" indent="0" fontAlgn="base">
              <a:buNone/>
            </a:pPr>
            <a:r>
              <a:rPr lang="pl-PL" dirty="0" err="1">
                <a:latin typeface="Inconsolata Medium" panose="020B0609030003000000" pitchFamily="49" charset="0"/>
              </a:rPr>
              <a:t>ThreadPoolExecutor</a:t>
            </a:r>
            <a:r>
              <a:rPr lang="pl-PL" dirty="0">
                <a:latin typeface="Inconsolata Medium" panose="020B0609030003000000" pitchFamily="49" charset="0"/>
              </a:rPr>
              <a:t> </a:t>
            </a:r>
            <a:r>
              <a:rPr lang="pl-PL" dirty="0" err="1">
                <a:latin typeface="Inconsolata Medium" panose="020B0609030003000000" pitchFamily="49" charset="0"/>
              </a:rPr>
              <a:t>executor</a:t>
            </a:r>
            <a:r>
              <a:rPr lang="pl-PL" dirty="0">
                <a:latin typeface="Inconsolata Medium" panose="020B0609030003000000" pitchFamily="49" charset="0"/>
              </a:rPr>
              <a:t> = 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  (</a:t>
            </a:r>
            <a:r>
              <a:rPr lang="pl-PL" dirty="0" err="1">
                <a:latin typeface="Inconsolata Medium" panose="020B0609030003000000" pitchFamily="49" charset="0"/>
              </a:rPr>
              <a:t>ThreadPoolExecutor</a:t>
            </a:r>
            <a:r>
              <a:rPr lang="pl-PL" dirty="0">
                <a:latin typeface="Inconsolata Medium" panose="020B0609030003000000" pitchFamily="49" charset="0"/>
              </a:rPr>
              <a:t>) </a:t>
            </a:r>
            <a:r>
              <a:rPr lang="pl-PL" dirty="0" err="1">
                <a:latin typeface="Inconsolata Medium" panose="020B0609030003000000" pitchFamily="49" charset="0"/>
              </a:rPr>
              <a:t>Executors.newFixedThreadPool</a:t>
            </a:r>
            <a:r>
              <a:rPr lang="pl-PL" dirty="0">
                <a:latin typeface="Inconsolata Medium" panose="020B0609030003000000" pitchFamily="49" charset="0"/>
              </a:rPr>
              <a:t>(2);</a:t>
            </a:r>
          </a:p>
          <a:p>
            <a:pPr marL="0" indent="0" fontAlgn="base">
              <a:buNone/>
            </a:pPr>
            <a:r>
              <a:rPr lang="pl-PL" dirty="0" err="1">
                <a:latin typeface="Inconsolata Medium" panose="020B0609030003000000" pitchFamily="49" charset="0"/>
              </a:rPr>
              <a:t>executor.submit</a:t>
            </a:r>
            <a:r>
              <a:rPr lang="pl-PL" dirty="0">
                <a:latin typeface="Inconsolata Medium" panose="020B0609030003000000" pitchFamily="49" charset="0"/>
              </a:rPr>
              <a:t>(() -&gt; {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    </a:t>
            </a:r>
            <a:r>
              <a:rPr lang="pl-PL" dirty="0" err="1">
                <a:latin typeface="Inconsolata Medium" panose="020B0609030003000000" pitchFamily="49" charset="0"/>
              </a:rPr>
              <a:t>Thread.sleep</a:t>
            </a:r>
            <a:r>
              <a:rPr lang="pl-PL" dirty="0">
                <a:latin typeface="Inconsolata Medium" panose="020B0609030003000000" pitchFamily="49" charset="0"/>
              </a:rPr>
              <a:t>(1000);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    return </a:t>
            </a:r>
            <a:r>
              <a:rPr lang="pl-PL" dirty="0" err="1">
                <a:latin typeface="Inconsolata Medium" panose="020B0609030003000000" pitchFamily="49" charset="0"/>
              </a:rPr>
              <a:t>null</a:t>
            </a:r>
            <a:r>
              <a:rPr lang="pl-PL" dirty="0">
                <a:latin typeface="Inconsolata Medium" panose="020B0609030003000000" pitchFamily="49" charset="0"/>
              </a:rPr>
              <a:t>;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});</a:t>
            </a:r>
          </a:p>
          <a:p>
            <a:pPr marL="0" indent="0" fontAlgn="base">
              <a:buNone/>
            </a:pPr>
            <a:r>
              <a:rPr lang="pl-PL" dirty="0" err="1">
                <a:latin typeface="Inconsolata Medium" panose="020B0609030003000000" pitchFamily="49" charset="0"/>
              </a:rPr>
              <a:t>executor.submit</a:t>
            </a:r>
            <a:r>
              <a:rPr lang="pl-PL" dirty="0">
                <a:latin typeface="Inconsolata Medium" panose="020B0609030003000000" pitchFamily="49" charset="0"/>
              </a:rPr>
              <a:t>(() -&gt; {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    </a:t>
            </a:r>
            <a:r>
              <a:rPr lang="pl-PL" dirty="0" err="1">
                <a:latin typeface="Inconsolata Medium" panose="020B0609030003000000" pitchFamily="49" charset="0"/>
              </a:rPr>
              <a:t>Thread.sleep</a:t>
            </a:r>
            <a:r>
              <a:rPr lang="pl-PL" dirty="0">
                <a:latin typeface="Inconsolata Medium" panose="020B0609030003000000" pitchFamily="49" charset="0"/>
              </a:rPr>
              <a:t>(1000);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    return </a:t>
            </a:r>
            <a:r>
              <a:rPr lang="pl-PL" dirty="0" err="1">
                <a:latin typeface="Inconsolata Medium" panose="020B0609030003000000" pitchFamily="49" charset="0"/>
              </a:rPr>
              <a:t>null</a:t>
            </a:r>
            <a:r>
              <a:rPr lang="pl-PL" dirty="0">
                <a:latin typeface="Inconsolata Medium" panose="020B0609030003000000" pitchFamily="49" charset="0"/>
              </a:rPr>
              <a:t>;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});</a:t>
            </a:r>
          </a:p>
          <a:p>
            <a:pPr marL="0" indent="0" fontAlgn="base">
              <a:buNone/>
            </a:pPr>
            <a:r>
              <a:rPr lang="pl-PL" dirty="0" err="1">
                <a:latin typeface="Inconsolata Medium" panose="020B0609030003000000" pitchFamily="49" charset="0"/>
              </a:rPr>
              <a:t>executor.submit</a:t>
            </a:r>
            <a:r>
              <a:rPr lang="pl-PL" dirty="0">
                <a:latin typeface="Inconsolata Medium" panose="020B0609030003000000" pitchFamily="49" charset="0"/>
              </a:rPr>
              <a:t>(() -&gt; {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    </a:t>
            </a:r>
            <a:r>
              <a:rPr lang="pl-PL" dirty="0" err="1">
                <a:latin typeface="Inconsolata Medium" panose="020B0609030003000000" pitchFamily="49" charset="0"/>
              </a:rPr>
              <a:t>Thread.sleep</a:t>
            </a:r>
            <a:r>
              <a:rPr lang="pl-PL" dirty="0">
                <a:latin typeface="Inconsolata Medium" panose="020B0609030003000000" pitchFamily="49" charset="0"/>
              </a:rPr>
              <a:t>(1000);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    return </a:t>
            </a:r>
            <a:r>
              <a:rPr lang="pl-PL" dirty="0" err="1">
                <a:latin typeface="Inconsolata Medium" panose="020B0609030003000000" pitchFamily="49" charset="0"/>
              </a:rPr>
              <a:t>null</a:t>
            </a:r>
            <a:r>
              <a:rPr lang="pl-PL" dirty="0">
                <a:latin typeface="Inconsolata Medium" panose="020B0609030003000000" pitchFamily="49" charset="0"/>
              </a:rPr>
              <a:t>;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});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 </a:t>
            </a:r>
          </a:p>
          <a:p>
            <a:pPr marL="0" indent="0" fontAlgn="base">
              <a:buNone/>
            </a:pPr>
            <a:r>
              <a:rPr lang="pl-PL" dirty="0" err="1">
                <a:latin typeface="Inconsolata Medium" panose="020B0609030003000000" pitchFamily="49" charset="0"/>
              </a:rPr>
              <a:t>assertEquals</a:t>
            </a:r>
            <a:r>
              <a:rPr lang="pl-PL" dirty="0">
                <a:latin typeface="Inconsolata Medium" panose="020B0609030003000000" pitchFamily="49" charset="0"/>
              </a:rPr>
              <a:t>(2, </a:t>
            </a:r>
            <a:r>
              <a:rPr lang="pl-PL" dirty="0" err="1">
                <a:latin typeface="Inconsolata Medium" panose="020B0609030003000000" pitchFamily="49" charset="0"/>
              </a:rPr>
              <a:t>executor.getPoolSize</a:t>
            </a:r>
            <a:r>
              <a:rPr lang="pl-PL" dirty="0">
                <a:latin typeface="Inconsolata Medium" panose="020B0609030003000000" pitchFamily="49" charset="0"/>
              </a:rPr>
              <a:t>());</a:t>
            </a:r>
          </a:p>
          <a:p>
            <a:pPr marL="0" indent="0" fontAlgn="base">
              <a:buNone/>
            </a:pPr>
            <a:r>
              <a:rPr lang="pl-PL" dirty="0" err="1">
                <a:latin typeface="Inconsolata Medium" panose="020B0609030003000000" pitchFamily="49" charset="0"/>
              </a:rPr>
              <a:t>assertEquals</a:t>
            </a:r>
            <a:r>
              <a:rPr lang="pl-PL" dirty="0">
                <a:latin typeface="Inconsolata Medium" panose="020B0609030003000000" pitchFamily="49" charset="0"/>
              </a:rPr>
              <a:t>(1, </a:t>
            </a:r>
            <a:r>
              <a:rPr lang="pl-PL" dirty="0" err="1">
                <a:latin typeface="Inconsolata Medium" panose="020B0609030003000000" pitchFamily="49" charset="0"/>
              </a:rPr>
              <a:t>executor.getQueue</a:t>
            </a:r>
            <a:r>
              <a:rPr lang="pl-PL" dirty="0">
                <a:latin typeface="Inconsolata Medium" panose="020B0609030003000000" pitchFamily="49" charset="0"/>
              </a:rPr>
              <a:t>().</a:t>
            </a:r>
            <a:r>
              <a:rPr lang="pl-PL" dirty="0" err="1">
                <a:latin typeface="Inconsolata Medium" panose="020B0609030003000000" pitchFamily="49" charset="0"/>
              </a:rPr>
              <a:t>size</a:t>
            </a:r>
            <a:r>
              <a:rPr lang="pl-PL" dirty="0">
                <a:latin typeface="Inconsolata Medium" panose="020B0609030003000000" pitchFamily="49" charset="0"/>
              </a:rPr>
              <a:t>());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3251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002D9-CAF4-B94B-A453-7FCC9C6F5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8"/>
            <a:ext cx="10515600" cy="6586151"/>
          </a:xfrm>
        </p:spPr>
        <p:txBody>
          <a:bodyPr>
            <a:normAutofit fontScale="85000" lnSpcReduction="20000"/>
          </a:bodyPr>
          <a:lstStyle/>
          <a:p>
            <a:pPr marL="0" indent="0" fontAlgn="base">
              <a:buNone/>
            </a:pPr>
            <a:r>
              <a:rPr lang="pl-PL" dirty="0" err="1">
                <a:latin typeface="Inconsolata Medium" panose="020B0609030003000000" pitchFamily="49" charset="0"/>
              </a:rPr>
              <a:t>ThreadPoolExecutor</a:t>
            </a:r>
            <a:r>
              <a:rPr lang="pl-PL" dirty="0">
                <a:latin typeface="Inconsolata Medium" panose="020B0609030003000000" pitchFamily="49" charset="0"/>
              </a:rPr>
              <a:t> </a:t>
            </a:r>
            <a:r>
              <a:rPr lang="pl-PL" dirty="0" err="1">
                <a:latin typeface="Inconsolata Medium" panose="020B0609030003000000" pitchFamily="49" charset="0"/>
              </a:rPr>
              <a:t>executor</a:t>
            </a:r>
            <a:r>
              <a:rPr lang="pl-PL" dirty="0">
                <a:latin typeface="Inconsolata Medium" panose="020B0609030003000000" pitchFamily="49" charset="0"/>
              </a:rPr>
              <a:t> = 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  (</a:t>
            </a:r>
            <a:r>
              <a:rPr lang="pl-PL" dirty="0" err="1">
                <a:latin typeface="Inconsolata Medium" panose="020B0609030003000000" pitchFamily="49" charset="0"/>
              </a:rPr>
              <a:t>ThreadPoolExecutor</a:t>
            </a:r>
            <a:r>
              <a:rPr lang="pl-PL" dirty="0">
                <a:latin typeface="Inconsolata Medium" panose="020B0609030003000000" pitchFamily="49" charset="0"/>
              </a:rPr>
              <a:t>) </a:t>
            </a:r>
            <a:r>
              <a:rPr lang="pl-PL" dirty="0" err="1">
                <a:latin typeface="Inconsolata Medium" panose="020B0609030003000000" pitchFamily="49" charset="0"/>
              </a:rPr>
              <a:t>Executors.newCachedThreadPool</a:t>
            </a:r>
            <a:r>
              <a:rPr lang="pl-PL" dirty="0">
                <a:latin typeface="Inconsolata Medium" panose="020B0609030003000000" pitchFamily="49" charset="0"/>
              </a:rPr>
              <a:t>();</a:t>
            </a:r>
          </a:p>
          <a:p>
            <a:pPr marL="0" indent="0" fontAlgn="base">
              <a:buNone/>
            </a:pPr>
            <a:r>
              <a:rPr lang="pl-PL" dirty="0" err="1">
                <a:latin typeface="Inconsolata Medium" panose="020B0609030003000000" pitchFamily="49" charset="0"/>
              </a:rPr>
              <a:t>executor.submit</a:t>
            </a:r>
            <a:r>
              <a:rPr lang="pl-PL" dirty="0">
                <a:latin typeface="Inconsolata Medium" panose="020B0609030003000000" pitchFamily="49" charset="0"/>
              </a:rPr>
              <a:t>(() -&gt; {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    </a:t>
            </a:r>
            <a:r>
              <a:rPr lang="pl-PL" dirty="0" err="1">
                <a:latin typeface="Inconsolata Medium" panose="020B0609030003000000" pitchFamily="49" charset="0"/>
              </a:rPr>
              <a:t>Thread.sleep</a:t>
            </a:r>
            <a:r>
              <a:rPr lang="pl-PL" dirty="0">
                <a:latin typeface="Inconsolata Medium" panose="020B0609030003000000" pitchFamily="49" charset="0"/>
              </a:rPr>
              <a:t>(1000);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    return </a:t>
            </a:r>
            <a:r>
              <a:rPr lang="pl-PL" dirty="0" err="1">
                <a:latin typeface="Inconsolata Medium" panose="020B0609030003000000" pitchFamily="49" charset="0"/>
              </a:rPr>
              <a:t>null</a:t>
            </a:r>
            <a:r>
              <a:rPr lang="pl-PL" dirty="0">
                <a:latin typeface="Inconsolata Medium" panose="020B0609030003000000" pitchFamily="49" charset="0"/>
              </a:rPr>
              <a:t>;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});</a:t>
            </a:r>
          </a:p>
          <a:p>
            <a:pPr marL="0" indent="0" fontAlgn="base">
              <a:buNone/>
            </a:pPr>
            <a:r>
              <a:rPr lang="pl-PL" dirty="0" err="1">
                <a:latin typeface="Inconsolata Medium" panose="020B0609030003000000" pitchFamily="49" charset="0"/>
              </a:rPr>
              <a:t>executor.submit</a:t>
            </a:r>
            <a:r>
              <a:rPr lang="pl-PL" dirty="0">
                <a:latin typeface="Inconsolata Medium" panose="020B0609030003000000" pitchFamily="49" charset="0"/>
              </a:rPr>
              <a:t>(() -&gt; {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    </a:t>
            </a:r>
            <a:r>
              <a:rPr lang="pl-PL" dirty="0" err="1">
                <a:latin typeface="Inconsolata Medium" panose="020B0609030003000000" pitchFamily="49" charset="0"/>
              </a:rPr>
              <a:t>Thread.sleep</a:t>
            </a:r>
            <a:r>
              <a:rPr lang="pl-PL" dirty="0">
                <a:latin typeface="Inconsolata Medium" panose="020B0609030003000000" pitchFamily="49" charset="0"/>
              </a:rPr>
              <a:t>(1000);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    return </a:t>
            </a:r>
            <a:r>
              <a:rPr lang="pl-PL" dirty="0" err="1">
                <a:latin typeface="Inconsolata Medium" panose="020B0609030003000000" pitchFamily="49" charset="0"/>
              </a:rPr>
              <a:t>null</a:t>
            </a:r>
            <a:r>
              <a:rPr lang="pl-PL" dirty="0">
                <a:latin typeface="Inconsolata Medium" panose="020B0609030003000000" pitchFamily="49" charset="0"/>
              </a:rPr>
              <a:t>;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});</a:t>
            </a:r>
          </a:p>
          <a:p>
            <a:pPr marL="0" indent="0" fontAlgn="base">
              <a:buNone/>
            </a:pPr>
            <a:r>
              <a:rPr lang="pl-PL" dirty="0" err="1">
                <a:latin typeface="Inconsolata Medium" panose="020B0609030003000000" pitchFamily="49" charset="0"/>
              </a:rPr>
              <a:t>executor.submit</a:t>
            </a:r>
            <a:r>
              <a:rPr lang="pl-PL" dirty="0">
                <a:latin typeface="Inconsolata Medium" panose="020B0609030003000000" pitchFamily="49" charset="0"/>
              </a:rPr>
              <a:t>(() -&gt; {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    </a:t>
            </a:r>
            <a:r>
              <a:rPr lang="pl-PL" dirty="0" err="1">
                <a:latin typeface="Inconsolata Medium" panose="020B0609030003000000" pitchFamily="49" charset="0"/>
              </a:rPr>
              <a:t>Thread.sleep</a:t>
            </a:r>
            <a:r>
              <a:rPr lang="pl-PL" dirty="0">
                <a:latin typeface="Inconsolata Medium" panose="020B0609030003000000" pitchFamily="49" charset="0"/>
              </a:rPr>
              <a:t>(1000);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    return </a:t>
            </a:r>
            <a:r>
              <a:rPr lang="pl-PL" dirty="0" err="1">
                <a:latin typeface="Inconsolata Medium" panose="020B0609030003000000" pitchFamily="49" charset="0"/>
              </a:rPr>
              <a:t>null</a:t>
            </a:r>
            <a:r>
              <a:rPr lang="pl-PL" dirty="0">
                <a:latin typeface="Inconsolata Medium" panose="020B0609030003000000" pitchFamily="49" charset="0"/>
              </a:rPr>
              <a:t>;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});</a:t>
            </a:r>
          </a:p>
          <a:p>
            <a:pPr marL="0" indent="0" fontAlgn="base">
              <a:buNone/>
            </a:pPr>
            <a:r>
              <a:rPr lang="pl-PL" dirty="0">
                <a:latin typeface="Inconsolata Medium" panose="020B0609030003000000" pitchFamily="49" charset="0"/>
              </a:rPr>
              <a:t> </a:t>
            </a:r>
          </a:p>
          <a:p>
            <a:pPr marL="0" indent="0" fontAlgn="base">
              <a:buNone/>
            </a:pPr>
            <a:r>
              <a:rPr lang="pl-PL" dirty="0" err="1">
                <a:latin typeface="Inconsolata Medium" panose="020B0609030003000000" pitchFamily="49" charset="0"/>
              </a:rPr>
              <a:t>assertEquals</a:t>
            </a:r>
            <a:r>
              <a:rPr lang="pl-PL" dirty="0">
                <a:latin typeface="Inconsolata Medium" panose="020B0609030003000000" pitchFamily="49" charset="0"/>
              </a:rPr>
              <a:t>(3, </a:t>
            </a:r>
            <a:r>
              <a:rPr lang="pl-PL" dirty="0" err="1">
                <a:latin typeface="Inconsolata Medium" panose="020B0609030003000000" pitchFamily="49" charset="0"/>
              </a:rPr>
              <a:t>executor.getPoolSize</a:t>
            </a:r>
            <a:r>
              <a:rPr lang="pl-PL" dirty="0">
                <a:latin typeface="Inconsolata Medium" panose="020B0609030003000000" pitchFamily="49" charset="0"/>
              </a:rPr>
              <a:t>());</a:t>
            </a:r>
          </a:p>
          <a:p>
            <a:pPr marL="0" indent="0" fontAlgn="base">
              <a:buNone/>
            </a:pPr>
            <a:r>
              <a:rPr lang="pl-PL" dirty="0" err="1">
                <a:latin typeface="Inconsolata Medium" panose="020B0609030003000000" pitchFamily="49" charset="0"/>
              </a:rPr>
              <a:t>assertEquals</a:t>
            </a:r>
            <a:r>
              <a:rPr lang="pl-PL" dirty="0">
                <a:latin typeface="Inconsolata Medium" panose="020B0609030003000000" pitchFamily="49" charset="0"/>
              </a:rPr>
              <a:t>(0, </a:t>
            </a:r>
            <a:r>
              <a:rPr lang="pl-PL" dirty="0" err="1">
                <a:latin typeface="Inconsolata Medium" panose="020B0609030003000000" pitchFamily="49" charset="0"/>
              </a:rPr>
              <a:t>executor.getQueue</a:t>
            </a:r>
            <a:r>
              <a:rPr lang="pl-PL" dirty="0">
                <a:latin typeface="Inconsolata Medium" panose="020B0609030003000000" pitchFamily="49" charset="0"/>
              </a:rPr>
              <a:t>().</a:t>
            </a:r>
            <a:r>
              <a:rPr lang="pl-PL" dirty="0" err="1">
                <a:latin typeface="Inconsolata Medium" panose="020B0609030003000000" pitchFamily="49" charset="0"/>
              </a:rPr>
              <a:t>size</a:t>
            </a:r>
            <a:r>
              <a:rPr lang="pl-PL" dirty="0">
                <a:latin typeface="Inconsolata Medium" panose="020B0609030003000000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473560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8171-0B2D-D54E-AD3D-CAC0CC6D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1" dirty="0" err="1"/>
              <a:t>ScheduledThreadPoolExecutor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B7295-43FF-3743-91A7-56F37DBA4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/>
              <a:t>The </a:t>
            </a:r>
            <a:r>
              <a:rPr lang="pl-PL" i="1" dirty="0" err="1"/>
              <a:t>ScheduledThreadPoolExecutor</a:t>
            </a:r>
            <a:r>
              <a:rPr lang="pl-PL" dirty="0"/>
              <a:t> </a:t>
            </a:r>
            <a:r>
              <a:rPr lang="pl-PL" dirty="0" err="1"/>
              <a:t>extends</a:t>
            </a:r>
            <a:r>
              <a:rPr lang="pl-PL" dirty="0"/>
              <a:t> the </a:t>
            </a:r>
            <a:r>
              <a:rPr lang="pl-PL" i="1" dirty="0" err="1"/>
              <a:t>ThreadPoolExecutor</a:t>
            </a:r>
            <a:r>
              <a:rPr lang="pl-PL" dirty="0"/>
              <a:t> </a:t>
            </a:r>
            <a:r>
              <a:rPr lang="pl-PL" dirty="0" err="1"/>
              <a:t>class</a:t>
            </a:r>
            <a:r>
              <a:rPr lang="pl-PL" dirty="0"/>
              <a:t> and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implements</a:t>
            </a:r>
            <a:r>
              <a:rPr lang="pl-PL" dirty="0"/>
              <a:t> the </a:t>
            </a:r>
            <a:r>
              <a:rPr lang="pl-PL" i="1" dirty="0" err="1"/>
              <a:t>ScheduledExecutorService</a:t>
            </a:r>
            <a:r>
              <a:rPr lang="pl-PL" dirty="0"/>
              <a:t> </a:t>
            </a:r>
            <a:r>
              <a:rPr lang="pl-PL" dirty="0" err="1"/>
              <a:t>interface</a:t>
            </a:r>
            <a:r>
              <a:rPr lang="pl-PL" dirty="0"/>
              <a:t> with </a:t>
            </a:r>
            <a:r>
              <a:rPr lang="pl-PL" dirty="0" err="1"/>
              <a:t>several</a:t>
            </a:r>
            <a:r>
              <a:rPr lang="pl-PL" dirty="0"/>
              <a:t>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methods</a:t>
            </a:r>
            <a:r>
              <a:rPr lang="pl-PL" dirty="0"/>
              <a:t>:</a:t>
            </a:r>
          </a:p>
          <a:p>
            <a:r>
              <a:rPr lang="pl-PL" i="1" dirty="0" err="1"/>
              <a:t>schedule</a:t>
            </a:r>
            <a:r>
              <a:rPr lang="pl-PL" dirty="0"/>
              <a:t> </a:t>
            </a:r>
            <a:r>
              <a:rPr lang="pl-PL" dirty="0" err="1"/>
              <a:t>method</a:t>
            </a:r>
            <a:r>
              <a:rPr lang="pl-PL" dirty="0"/>
              <a:t> </a:t>
            </a:r>
            <a:r>
              <a:rPr lang="pl-PL" dirty="0" err="1"/>
              <a:t>allows</a:t>
            </a:r>
            <a:r>
              <a:rPr lang="pl-PL" dirty="0"/>
              <a:t> to </a:t>
            </a:r>
            <a:r>
              <a:rPr lang="pl-PL" dirty="0" err="1"/>
              <a:t>execute</a:t>
            </a:r>
            <a:r>
              <a:rPr lang="pl-PL" dirty="0"/>
              <a:t> a </a:t>
            </a:r>
            <a:r>
              <a:rPr lang="pl-PL" dirty="0" err="1"/>
              <a:t>task</a:t>
            </a:r>
            <a:r>
              <a:rPr lang="pl-PL" dirty="0"/>
              <a:t> </a:t>
            </a:r>
            <a:r>
              <a:rPr lang="pl-PL" dirty="0" err="1"/>
              <a:t>once</a:t>
            </a:r>
            <a:r>
              <a:rPr lang="pl-PL" dirty="0"/>
              <a:t> </a:t>
            </a:r>
            <a:r>
              <a:rPr lang="pl-PL" dirty="0" err="1"/>
              <a:t>after</a:t>
            </a:r>
            <a:r>
              <a:rPr lang="pl-PL" dirty="0"/>
              <a:t> a </a:t>
            </a:r>
            <a:r>
              <a:rPr lang="pl-PL" dirty="0" err="1"/>
              <a:t>specified</a:t>
            </a:r>
            <a:r>
              <a:rPr lang="pl-PL" dirty="0"/>
              <a:t> </a:t>
            </a:r>
            <a:r>
              <a:rPr lang="pl-PL" dirty="0" err="1"/>
              <a:t>delay</a:t>
            </a:r>
            <a:r>
              <a:rPr lang="pl-PL" dirty="0"/>
              <a:t>;</a:t>
            </a:r>
          </a:p>
          <a:p>
            <a:r>
              <a:rPr lang="pl-PL" i="1" dirty="0" err="1"/>
              <a:t>scheduleAtFixedRate</a:t>
            </a:r>
            <a:r>
              <a:rPr lang="pl-PL" dirty="0"/>
              <a:t> </a:t>
            </a:r>
            <a:r>
              <a:rPr lang="pl-PL" dirty="0" err="1"/>
              <a:t>method</a:t>
            </a:r>
            <a:r>
              <a:rPr lang="pl-PL" dirty="0"/>
              <a:t> </a:t>
            </a:r>
            <a:r>
              <a:rPr lang="pl-PL" dirty="0" err="1"/>
              <a:t>allows</a:t>
            </a:r>
            <a:r>
              <a:rPr lang="pl-PL" dirty="0"/>
              <a:t> to </a:t>
            </a:r>
            <a:r>
              <a:rPr lang="pl-PL" dirty="0" err="1"/>
              <a:t>execute</a:t>
            </a:r>
            <a:r>
              <a:rPr lang="pl-PL" dirty="0"/>
              <a:t> a </a:t>
            </a:r>
            <a:r>
              <a:rPr lang="pl-PL" dirty="0" err="1"/>
              <a:t>task</a:t>
            </a:r>
            <a:r>
              <a:rPr lang="pl-PL" dirty="0"/>
              <a:t> </a:t>
            </a:r>
            <a:r>
              <a:rPr lang="pl-PL" dirty="0" err="1"/>
              <a:t>after</a:t>
            </a:r>
            <a:r>
              <a:rPr lang="pl-PL" dirty="0"/>
              <a:t> a </a:t>
            </a:r>
            <a:r>
              <a:rPr lang="pl-PL" dirty="0" err="1"/>
              <a:t>specified</a:t>
            </a:r>
            <a:r>
              <a:rPr lang="pl-PL" dirty="0"/>
              <a:t> </a:t>
            </a:r>
            <a:r>
              <a:rPr lang="pl-PL" dirty="0" err="1"/>
              <a:t>initial</a:t>
            </a:r>
            <a:r>
              <a:rPr lang="pl-PL" dirty="0"/>
              <a:t> </a:t>
            </a:r>
            <a:r>
              <a:rPr lang="pl-PL" dirty="0" err="1"/>
              <a:t>delay</a:t>
            </a:r>
            <a:r>
              <a:rPr lang="pl-PL" dirty="0"/>
              <a:t> and </a:t>
            </a:r>
            <a:r>
              <a:rPr lang="pl-PL" dirty="0" err="1"/>
              <a:t>then</a:t>
            </a:r>
            <a:r>
              <a:rPr lang="pl-PL" dirty="0"/>
              <a:t> </a:t>
            </a:r>
            <a:r>
              <a:rPr lang="pl-PL" dirty="0" err="1"/>
              <a:t>execute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repeatedly</a:t>
            </a:r>
            <a:r>
              <a:rPr lang="pl-PL" dirty="0"/>
              <a:t> with a </a:t>
            </a:r>
            <a:r>
              <a:rPr lang="pl-PL" dirty="0" err="1"/>
              <a:t>certain</a:t>
            </a:r>
            <a:r>
              <a:rPr lang="pl-PL" dirty="0"/>
              <a:t> period; the </a:t>
            </a:r>
            <a:r>
              <a:rPr lang="pl-PL" i="1" dirty="0"/>
              <a:t>period</a:t>
            </a:r>
            <a:r>
              <a:rPr lang="pl-PL" dirty="0"/>
              <a:t> argument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time</a:t>
            </a:r>
            <a:r>
              <a:rPr lang="pl-PL" dirty="0"/>
              <a:t> </a:t>
            </a:r>
            <a:r>
              <a:rPr lang="pl-PL" b="1" dirty="0" err="1"/>
              <a:t>measured</a:t>
            </a:r>
            <a:r>
              <a:rPr lang="pl-PL" b="1" dirty="0"/>
              <a:t> </a:t>
            </a:r>
            <a:r>
              <a:rPr lang="pl-PL" b="1" dirty="0" err="1"/>
              <a:t>between</a:t>
            </a:r>
            <a:r>
              <a:rPr lang="pl-PL" b="1" dirty="0"/>
              <a:t> the </a:t>
            </a:r>
            <a:r>
              <a:rPr lang="pl-PL" b="1" dirty="0" err="1"/>
              <a:t>starting</a:t>
            </a:r>
            <a:r>
              <a:rPr lang="pl-PL" b="1" dirty="0"/>
              <a:t> </a:t>
            </a:r>
            <a:r>
              <a:rPr lang="pl-PL" b="1" dirty="0" err="1"/>
              <a:t>times</a:t>
            </a:r>
            <a:r>
              <a:rPr lang="pl-PL" b="1" dirty="0"/>
              <a:t> of the </a:t>
            </a:r>
            <a:r>
              <a:rPr lang="pl-PL" b="1" dirty="0" err="1"/>
              <a:t>tasks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the </a:t>
            </a:r>
            <a:r>
              <a:rPr lang="pl-PL" dirty="0" err="1"/>
              <a:t>execution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fixed</a:t>
            </a:r>
            <a:r>
              <a:rPr lang="pl-PL" dirty="0"/>
              <a:t>;</a:t>
            </a:r>
          </a:p>
          <a:p>
            <a:r>
              <a:rPr lang="pl-PL" i="1" dirty="0" err="1"/>
              <a:t>scheduleWithFixedDelay</a:t>
            </a:r>
            <a:r>
              <a:rPr lang="pl-PL" dirty="0"/>
              <a:t> </a:t>
            </a:r>
            <a:r>
              <a:rPr lang="pl-PL" dirty="0" err="1"/>
              <a:t>method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similar</a:t>
            </a:r>
            <a:r>
              <a:rPr lang="pl-PL" dirty="0"/>
              <a:t> to </a:t>
            </a:r>
            <a:r>
              <a:rPr lang="pl-PL" i="1" dirty="0" err="1"/>
              <a:t>scheduleAtFixedRate</a:t>
            </a:r>
            <a:r>
              <a:rPr lang="pl-PL" dirty="0"/>
              <a:t> in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repeatedly</a:t>
            </a:r>
            <a:r>
              <a:rPr lang="pl-PL" dirty="0"/>
              <a:t> </a:t>
            </a:r>
            <a:r>
              <a:rPr lang="pl-PL" dirty="0" err="1"/>
              <a:t>executes</a:t>
            </a:r>
            <a:r>
              <a:rPr lang="pl-PL" dirty="0"/>
              <a:t> the </a:t>
            </a:r>
            <a:r>
              <a:rPr lang="pl-PL" dirty="0" err="1"/>
              <a:t>given</a:t>
            </a:r>
            <a:r>
              <a:rPr lang="pl-PL" dirty="0"/>
              <a:t> </a:t>
            </a:r>
            <a:r>
              <a:rPr lang="pl-PL" dirty="0" err="1"/>
              <a:t>task</a:t>
            </a:r>
            <a:r>
              <a:rPr lang="pl-PL" dirty="0"/>
              <a:t>, but the </a:t>
            </a:r>
            <a:r>
              <a:rPr lang="pl-PL" dirty="0" err="1"/>
              <a:t>specified</a:t>
            </a:r>
            <a:r>
              <a:rPr lang="pl-PL" dirty="0"/>
              <a:t> </a:t>
            </a:r>
            <a:r>
              <a:rPr lang="pl-PL" dirty="0" err="1"/>
              <a:t>delay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 </a:t>
            </a:r>
            <a:r>
              <a:rPr lang="pl-PL" b="1" dirty="0" err="1"/>
              <a:t>measured</a:t>
            </a:r>
            <a:r>
              <a:rPr lang="pl-PL" b="1" dirty="0"/>
              <a:t> </a:t>
            </a:r>
            <a:r>
              <a:rPr lang="pl-PL" b="1" dirty="0" err="1"/>
              <a:t>between</a:t>
            </a:r>
            <a:r>
              <a:rPr lang="pl-PL" b="1" dirty="0"/>
              <a:t> the end of the </a:t>
            </a:r>
            <a:r>
              <a:rPr lang="pl-PL" b="1" dirty="0" err="1"/>
              <a:t>previous</a:t>
            </a:r>
            <a:r>
              <a:rPr lang="pl-PL" b="1" dirty="0"/>
              <a:t> </a:t>
            </a:r>
            <a:r>
              <a:rPr lang="pl-PL" b="1" dirty="0" err="1"/>
              <a:t>task</a:t>
            </a:r>
            <a:r>
              <a:rPr lang="pl-PL" b="1" dirty="0"/>
              <a:t> and the start of the </a:t>
            </a:r>
            <a:r>
              <a:rPr lang="pl-PL" b="1" dirty="0" err="1"/>
              <a:t>next</a:t>
            </a:r>
            <a:r>
              <a:rPr lang="pl-PL" dirty="0"/>
              <a:t>; the </a:t>
            </a:r>
            <a:r>
              <a:rPr lang="pl-PL" dirty="0" err="1"/>
              <a:t>execution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</a:t>
            </a:r>
            <a:r>
              <a:rPr lang="pl-PL" dirty="0" err="1"/>
              <a:t>vary</a:t>
            </a:r>
            <a:r>
              <a:rPr lang="pl-PL" dirty="0"/>
              <a:t> </a:t>
            </a:r>
            <a:r>
              <a:rPr lang="pl-PL" dirty="0" err="1"/>
              <a:t>depending</a:t>
            </a:r>
            <a:r>
              <a:rPr lang="pl-PL" dirty="0"/>
              <a:t> on the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takes</a:t>
            </a:r>
            <a:r>
              <a:rPr lang="pl-PL" dirty="0"/>
              <a:t> to </a:t>
            </a:r>
            <a:r>
              <a:rPr lang="pl-PL" dirty="0" err="1"/>
              <a:t>execute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given</a:t>
            </a:r>
            <a:r>
              <a:rPr lang="pl-PL" dirty="0"/>
              <a:t> </a:t>
            </a:r>
            <a:r>
              <a:rPr lang="pl-PL" dirty="0" err="1"/>
              <a:t>task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3652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270539-ADDE-1546-AD57-90FCC663A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your attention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16966D-3DD2-584E-8D2B-F6C7354F55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michal.szczepanik@pwr.edu.pl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21420-DA4D-774B-96AE-317BCA177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D468-C51E-2040-950A-0723D218A24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72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E81C1-4865-904A-96A8-8A7D819A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What</a:t>
            </a:r>
            <a:r>
              <a:rPr lang="pl-PL" b="1" dirty="0"/>
              <a:t> </a:t>
            </a:r>
            <a:r>
              <a:rPr lang="pl-PL" b="1" dirty="0" err="1"/>
              <a:t>is</a:t>
            </a:r>
            <a:r>
              <a:rPr lang="pl-PL" b="1" dirty="0"/>
              <a:t> </a:t>
            </a:r>
            <a:r>
              <a:rPr lang="pl-PL" b="1" dirty="0" err="1"/>
              <a:t>Multithreading</a:t>
            </a:r>
            <a:r>
              <a:rPr lang="pl-PL" b="1" dirty="0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2F5D6-444C-BB49-A7D0-F1EEF0558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0257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l-PL" dirty="0" err="1"/>
              <a:t>Multithreading</a:t>
            </a:r>
            <a:r>
              <a:rPr lang="pl-PL" dirty="0"/>
              <a:t> </a:t>
            </a:r>
            <a:r>
              <a:rPr lang="pl-PL" dirty="0" err="1"/>
              <a:t>means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 </a:t>
            </a:r>
            <a:r>
              <a:rPr lang="pl-PL" i="1" dirty="0" err="1"/>
              <a:t>threads</a:t>
            </a:r>
            <a:r>
              <a:rPr lang="pl-PL" i="1" dirty="0"/>
              <a:t> of </a:t>
            </a:r>
            <a:r>
              <a:rPr lang="pl-PL" i="1" dirty="0" err="1"/>
              <a:t>execution</a:t>
            </a:r>
            <a:r>
              <a:rPr lang="pl-PL" dirty="0"/>
              <a:t> </a:t>
            </a:r>
            <a:r>
              <a:rPr lang="pl-PL" dirty="0" err="1"/>
              <a:t>inside</a:t>
            </a:r>
            <a:r>
              <a:rPr lang="pl-PL" dirty="0"/>
              <a:t> the same </a:t>
            </a:r>
            <a:r>
              <a:rPr lang="pl-PL" dirty="0" err="1"/>
              <a:t>application</a:t>
            </a:r>
            <a:r>
              <a:rPr lang="pl-PL" dirty="0"/>
              <a:t>. A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a </a:t>
            </a:r>
            <a:r>
              <a:rPr lang="pl-PL" dirty="0" err="1"/>
              <a:t>separate</a:t>
            </a:r>
            <a:r>
              <a:rPr lang="pl-PL" dirty="0"/>
              <a:t> CPU </a:t>
            </a:r>
            <a:r>
              <a:rPr lang="pl-PL" dirty="0" err="1"/>
              <a:t>executing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. </a:t>
            </a:r>
            <a:r>
              <a:rPr lang="pl-PL" dirty="0" err="1"/>
              <a:t>Thus</a:t>
            </a:r>
            <a:r>
              <a:rPr lang="pl-PL" dirty="0"/>
              <a:t>, a </a:t>
            </a:r>
            <a:r>
              <a:rPr lang="pl-PL" dirty="0" err="1"/>
              <a:t>multithreaded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CPUs</a:t>
            </a:r>
            <a:r>
              <a:rPr lang="pl-PL" dirty="0"/>
              <a:t> </a:t>
            </a:r>
            <a:r>
              <a:rPr lang="pl-PL" dirty="0" err="1"/>
              <a:t>executing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parts</a:t>
            </a:r>
            <a:r>
              <a:rPr lang="pl-PL" dirty="0"/>
              <a:t> of the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the same </a:t>
            </a:r>
            <a:r>
              <a:rPr lang="pl-PL" dirty="0" err="1"/>
              <a:t>time</a:t>
            </a:r>
            <a:r>
              <a:rPr lang="pl-PL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5DC13-2FB1-7248-B670-69750CC76F4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754257" y="1690688"/>
            <a:ext cx="3189514" cy="430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6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31C3C-D801-F74A-8220-0FD2C01D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What</a:t>
            </a:r>
            <a:r>
              <a:rPr lang="pl-PL" b="1" dirty="0"/>
              <a:t> </a:t>
            </a:r>
            <a:r>
              <a:rPr lang="pl-PL" b="1" dirty="0" err="1"/>
              <a:t>is</a:t>
            </a:r>
            <a:r>
              <a:rPr lang="pl-PL" b="1" dirty="0"/>
              <a:t> </a:t>
            </a:r>
            <a:r>
              <a:rPr lang="pl-PL" b="1" dirty="0" err="1"/>
              <a:t>Multithreading</a:t>
            </a:r>
            <a:r>
              <a:rPr lang="pl-PL" b="1" dirty="0"/>
              <a:t>?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43909-E70F-4C48-BB79-27D892142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" t="3754" b="6166"/>
          <a:stretch/>
        </p:blipFill>
        <p:spPr>
          <a:xfrm>
            <a:off x="6444342" y="3296962"/>
            <a:ext cx="5747657" cy="35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ACA79-52E6-E646-990A-EFB69F8E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86" y="1825625"/>
            <a:ext cx="11596914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A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equal</a:t>
            </a:r>
            <a:r>
              <a:rPr lang="pl-PL" dirty="0"/>
              <a:t> to a CPU </a:t>
            </a:r>
            <a:r>
              <a:rPr lang="pl-PL" dirty="0" err="1"/>
              <a:t>though</a:t>
            </a:r>
            <a:r>
              <a:rPr lang="pl-PL" dirty="0"/>
              <a:t>. </a:t>
            </a:r>
            <a:r>
              <a:rPr lang="pl-PL" dirty="0" err="1"/>
              <a:t>Usually</a:t>
            </a:r>
            <a:r>
              <a:rPr lang="pl-PL" dirty="0"/>
              <a:t> a single CPU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share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execution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among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threads</a:t>
            </a:r>
            <a:r>
              <a:rPr lang="pl-PL" dirty="0"/>
              <a:t>, </a:t>
            </a:r>
            <a:r>
              <a:rPr lang="pl-PL" dirty="0" err="1"/>
              <a:t>switching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executing</a:t>
            </a:r>
            <a:r>
              <a:rPr lang="pl-PL" dirty="0"/>
              <a:t> </a:t>
            </a:r>
            <a:r>
              <a:rPr lang="pl-PL" dirty="0" err="1"/>
              <a:t>each</a:t>
            </a:r>
            <a:r>
              <a:rPr lang="pl-PL" dirty="0"/>
              <a:t> of the </a:t>
            </a:r>
            <a:r>
              <a:rPr lang="pl-PL" dirty="0" err="1"/>
              <a:t>threads</a:t>
            </a:r>
            <a:r>
              <a:rPr lang="pl-PL" dirty="0"/>
              <a:t> for a </a:t>
            </a:r>
            <a:r>
              <a:rPr lang="pl-PL" dirty="0" err="1"/>
              <a:t>given</a:t>
            </a:r>
            <a:r>
              <a:rPr lang="pl-PL" dirty="0"/>
              <a:t> </a:t>
            </a:r>
            <a:r>
              <a:rPr lang="pl-PL" dirty="0" err="1"/>
              <a:t>amount</a:t>
            </a:r>
            <a:r>
              <a:rPr lang="pl-PL" dirty="0"/>
              <a:t> of </a:t>
            </a:r>
            <a:r>
              <a:rPr lang="pl-PL" dirty="0" err="1"/>
              <a:t>time</a:t>
            </a:r>
            <a:r>
              <a:rPr lang="pl-PL" dirty="0"/>
              <a:t>. 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have</a:t>
            </a:r>
            <a:r>
              <a:rPr lang="pl-PL" dirty="0"/>
              <a:t> the </a:t>
            </a:r>
            <a:r>
              <a:rPr lang="pl-PL" dirty="0" err="1"/>
              <a:t>threads</a:t>
            </a:r>
            <a:r>
              <a:rPr lang="pl-PL" dirty="0"/>
              <a:t> of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 be </a:t>
            </a:r>
            <a:r>
              <a:rPr lang="pl-PL" dirty="0" err="1"/>
              <a:t>executed</a:t>
            </a:r>
            <a:r>
              <a:rPr lang="pl-PL" dirty="0"/>
              <a:t> by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CPUs</a:t>
            </a:r>
            <a:r>
              <a:rPr lang="pl-PL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0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627D-82DA-0D43-8A9E-A05D3271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Advantages</a:t>
            </a:r>
            <a:r>
              <a:rPr lang="pl-PL" dirty="0"/>
              <a:t> of </a:t>
            </a:r>
            <a:r>
              <a:rPr lang="pl-PL" dirty="0" err="1"/>
              <a:t>Multithreading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35332-E5A3-1544-91D7-0EC04FC15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It </a:t>
            </a:r>
            <a:r>
              <a:rPr lang="pl-PL" b="1" dirty="0" err="1"/>
              <a:t>doesn't</a:t>
            </a:r>
            <a:r>
              <a:rPr lang="pl-PL" b="1" dirty="0"/>
              <a:t> </a:t>
            </a:r>
            <a:r>
              <a:rPr lang="pl-PL" b="1" dirty="0" err="1"/>
              <a:t>block</a:t>
            </a:r>
            <a:r>
              <a:rPr lang="pl-PL" b="1" dirty="0"/>
              <a:t> the </a:t>
            </a:r>
            <a:r>
              <a:rPr lang="pl-PL" b="1" dirty="0" err="1"/>
              <a:t>user</a:t>
            </a:r>
            <a:r>
              <a:rPr lang="pl-PL" dirty="0"/>
              <a:t> </a:t>
            </a:r>
            <a:r>
              <a:rPr lang="pl-PL" dirty="0" err="1"/>
              <a:t>because</a:t>
            </a:r>
            <a:r>
              <a:rPr lang="pl-PL" dirty="0"/>
              <a:t> </a:t>
            </a:r>
            <a:r>
              <a:rPr lang="pl-PL" dirty="0" err="1"/>
              <a:t>threads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independent and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perform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operations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the same </a:t>
            </a:r>
            <a:r>
              <a:rPr lang="pl-PL" dirty="0" err="1"/>
              <a:t>time</a:t>
            </a:r>
            <a:r>
              <a:rPr lang="pl-PL" dirty="0"/>
              <a:t>.</a:t>
            </a:r>
          </a:p>
          <a:p>
            <a:r>
              <a:rPr lang="pl-PL" dirty="0" err="1"/>
              <a:t>You</a:t>
            </a:r>
            <a:r>
              <a:rPr lang="pl-PL" dirty="0"/>
              <a:t> </a:t>
            </a:r>
            <a:r>
              <a:rPr lang="pl-PL" b="1" dirty="0" err="1"/>
              <a:t>can</a:t>
            </a:r>
            <a:r>
              <a:rPr lang="pl-PL" b="1" dirty="0"/>
              <a:t> </a:t>
            </a:r>
            <a:r>
              <a:rPr lang="pl-PL" b="1" dirty="0" err="1"/>
              <a:t>perform</a:t>
            </a:r>
            <a:r>
              <a:rPr lang="pl-PL" b="1" dirty="0"/>
              <a:t> </a:t>
            </a:r>
            <a:r>
              <a:rPr lang="pl-PL" b="1" dirty="0" err="1"/>
              <a:t>many</a:t>
            </a:r>
            <a:r>
              <a:rPr lang="pl-PL" b="1" dirty="0"/>
              <a:t> </a:t>
            </a:r>
            <a:r>
              <a:rPr lang="pl-PL" b="1" dirty="0" err="1"/>
              <a:t>operations</a:t>
            </a:r>
            <a:r>
              <a:rPr lang="pl-PL" b="1" dirty="0"/>
              <a:t> </a:t>
            </a:r>
            <a:r>
              <a:rPr lang="pl-PL" b="1" dirty="0" err="1"/>
              <a:t>together</a:t>
            </a:r>
            <a:r>
              <a:rPr lang="pl-PL" b="1" dirty="0"/>
              <a:t>, </a:t>
            </a:r>
            <a:r>
              <a:rPr lang="pl-PL" b="1" dirty="0" err="1"/>
              <a:t>so</a:t>
            </a:r>
            <a:r>
              <a:rPr lang="pl-PL" b="1" dirty="0"/>
              <a:t> </a:t>
            </a:r>
            <a:r>
              <a:rPr lang="pl-PL" b="1" dirty="0" err="1"/>
              <a:t>it</a:t>
            </a:r>
            <a:r>
              <a:rPr lang="pl-PL" b="1" dirty="0"/>
              <a:t> </a:t>
            </a:r>
            <a:r>
              <a:rPr lang="pl-PL" b="1" dirty="0" err="1"/>
              <a:t>saves</a:t>
            </a:r>
            <a:r>
              <a:rPr lang="pl-PL" b="1" dirty="0"/>
              <a:t> </a:t>
            </a:r>
            <a:r>
              <a:rPr lang="pl-PL" b="1" dirty="0" err="1"/>
              <a:t>time</a:t>
            </a:r>
            <a:r>
              <a:rPr lang="pl-PL" dirty="0"/>
              <a:t>.</a:t>
            </a:r>
          </a:p>
          <a:p>
            <a:r>
              <a:rPr lang="pl-PL" dirty="0" err="1"/>
              <a:t>Threads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 </a:t>
            </a:r>
            <a:r>
              <a:rPr lang="pl-PL" b="1" dirty="0"/>
              <a:t>independent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doesn't</a:t>
            </a:r>
            <a:r>
              <a:rPr lang="pl-PL" dirty="0"/>
              <a:t> </a:t>
            </a:r>
            <a:r>
              <a:rPr lang="pl-PL" dirty="0" err="1"/>
              <a:t>affect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threads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exception</a:t>
            </a:r>
            <a:r>
              <a:rPr lang="pl-PL" dirty="0"/>
              <a:t> </a:t>
            </a:r>
            <a:r>
              <a:rPr lang="pl-PL" dirty="0" err="1"/>
              <a:t>occurs</a:t>
            </a:r>
            <a:r>
              <a:rPr lang="pl-PL" dirty="0"/>
              <a:t> in a single </a:t>
            </a:r>
            <a:r>
              <a:rPr lang="pl-PL" dirty="0" err="1"/>
              <a:t>thread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85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E2F1-7F86-1C42-BFD8-134DC221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Multitasking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DE5A6-B11C-314C-AB5F-C5A0982A0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Multitasking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process</a:t>
            </a:r>
            <a:r>
              <a:rPr lang="pl-PL" dirty="0"/>
              <a:t> of </a:t>
            </a:r>
            <a:r>
              <a:rPr lang="pl-PL" dirty="0" err="1"/>
              <a:t>executing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tasks</a:t>
            </a:r>
            <a:r>
              <a:rPr lang="pl-PL" dirty="0"/>
              <a:t> </a:t>
            </a:r>
            <a:r>
              <a:rPr lang="pl-PL" dirty="0" err="1"/>
              <a:t>simultaneously</a:t>
            </a:r>
            <a:r>
              <a:rPr lang="pl-PL" dirty="0"/>
              <a:t>. We </a:t>
            </a:r>
            <a:r>
              <a:rPr lang="pl-PL" dirty="0" err="1"/>
              <a:t>use</a:t>
            </a:r>
            <a:r>
              <a:rPr lang="pl-PL" dirty="0"/>
              <a:t> multitasking to </a:t>
            </a:r>
            <a:r>
              <a:rPr lang="pl-PL" dirty="0" err="1"/>
              <a:t>utilize</a:t>
            </a:r>
            <a:r>
              <a:rPr lang="pl-PL" dirty="0"/>
              <a:t> the CPU. Multitasking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achieved</a:t>
            </a:r>
            <a:r>
              <a:rPr lang="pl-PL" dirty="0"/>
              <a:t> in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ways</a:t>
            </a:r>
            <a:r>
              <a:rPr lang="pl-PL" dirty="0"/>
              <a:t>:</a:t>
            </a:r>
          </a:p>
          <a:p>
            <a:r>
              <a:rPr lang="pl-PL" dirty="0" err="1"/>
              <a:t>Process-based</a:t>
            </a:r>
            <a:r>
              <a:rPr lang="pl-PL" dirty="0"/>
              <a:t> Multitasking (</a:t>
            </a:r>
            <a:r>
              <a:rPr lang="pl-PL" dirty="0" err="1"/>
              <a:t>Multiprocessing</a:t>
            </a:r>
            <a:r>
              <a:rPr lang="pl-PL" dirty="0"/>
              <a:t>)</a:t>
            </a:r>
          </a:p>
          <a:p>
            <a:r>
              <a:rPr lang="pl-PL" dirty="0" err="1"/>
              <a:t>Thread-based</a:t>
            </a:r>
            <a:r>
              <a:rPr lang="pl-PL" dirty="0"/>
              <a:t> Multitasking (</a:t>
            </a:r>
            <a:r>
              <a:rPr lang="pl-PL" dirty="0" err="1"/>
              <a:t>Multithreading</a:t>
            </a:r>
            <a:r>
              <a:rPr lang="pl-PL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2546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C8A-2996-AC4E-B28D-373F485E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Process-based</a:t>
            </a:r>
            <a:r>
              <a:rPr lang="pl-PL" dirty="0"/>
              <a:t> Multitasking (</a:t>
            </a:r>
            <a:r>
              <a:rPr lang="pl-PL" dirty="0" err="1"/>
              <a:t>Multiprocessing</a:t>
            </a:r>
            <a:r>
              <a:rPr lang="pl-PL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16564-FBC5-2241-B5F9-47A528FC3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address</a:t>
            </a:r>
            <a:r>
              <a:rPr lang="pl-PL" dirty="0"/>
              <a:t> in </a:t>
            </a:r>
            <a:r>
              <a:rPr lang="pl-PL" dirty="0" err="1"/>
              <a:t>memory</a:t>
            </a:r>
            <a:r>
              <a:rPr lang="pl-PL" dirty="0"/>
              <a:t>. In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words</a:t>
            </a:r>
            <a:r>
              <a:rPr lang="pl-PL" dirty="0"/>
              <a:t>,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</a:t>
            </a:r>
            <a:r>
              <a:rPr lang="pl-PL" dirty="0" err="1"/>
              <a:t>allocates</a:t>
            </a:r>
            <a:r>
              <a:rPr lang="pl-PL" dirty="0"/>
              <a:t> a </a:t>
            </a:r>
            <a:r>
              <a:rPr lang="pl-PL" dirty="0" err="1"/>
              <a:t>separate</a:t>
            </a:r>
            <a:r>
              <a:rPr lang="pl-PL" dirty="0"/>
              <a:t> </a:t>
            </a:r>
            <a:r>
              <a:rPr lang="pl-PL" dirty="0" err="1"/>
              <a:t>memory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.</a:t>
            </a:r>
          </a:p>
          <a:p>
            <a:r>
              <a:rPr lang="pl-PL" dirty="0"/>
              <a:t>A </a:t>
            </a:r>
            <a:r>
              <a:rPr lang="pl-PL" dirty="0" err="1"/>
              <a:t>process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heavyweight</a:t>
            </a:r>
            <a:r>
              <a:rPr lang="pl-PL" dirty="0"/>
              <a:t>.</a:t>
            </a:r>
          </a:p>
          <a:p>
            <a:r>
              <a:rPr lang="pl-PL" dirty="0" err="1"/>
              <a:t>Cost</a:t>
            </a:r>
            <a:r>
              <a:rPr lang="pl-PL" dirty="0"/>
              <a:t> of </a:t>
            </a:r>
            <a:r>
              <a:rPr lang="pl-PL" dirty="0" err="1"/>
              <a:t>communication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the </a:t>
            </a:r>
            <a:r>
              <a:rPr lang="pl-PL" dirty="0" err="1"/>
              <a:t>process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high.</a:t>
            </a:r>
          </a:p>
          <a:p>
            <a:r>
              <a:rPr lang="pl-PL" dirty="0" err="1"/>
              <a:t>Switching</a:t>
            </a:r>
            <a:r>
              <a:rPr lang="pl-PL" dirty="0"/>
              <a:t> from one </a:t>
            </a:r>
            <a:r>
              <a:rPr lang="pl-PL" dirty="0" err="1"/>
              <a:t>process</a:t>
            </a:r>
            <a:r>
              <a:rPr lang="pl-PL" dirty="0"/>
              <a:t> to </a:t>
            </a:r>
            <a:r>
              <a:rPr lang="pl-PL" dirty="0" err="1"/>
              <a:t>another</a:t>
            </a:r>
            <a:r>
              <a:rPr lang="pl-PL" dirty="0"/>
              <a:t> </a:t>
            </a:r>
            <a:r>
              <a:rPr lang="pl-PL" dirty="0" err="1"/>
              <a:t>requires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for </a:t>
            </a:r>
            <a:r>
              <a:rPr lang="pl-PL" dirty="0" err="1"/>
              <a:t>saving</a:t>
            </a:r>
            <a:r>
              <a:rPr lang="pl-PL" dirty="0"/>
              <a:t> and </a:t>
            </a:r>
            <a:r>
              <a:rPr lang="pl-PL" dirty="0" err="1"/>
              <a:t>loading</a:t>
            </a:r>
            <a:r>
              <a:rPr lang="pl-PL" dirty="0"/>
              <a:t> </a:t>
            </a:r>
            <a:r>
              <a:rPr lang="pl-PL" dirty="0" err="1"/>
              <a:t>registers</a:t>
            </a:r>
            <a:r>
              <a:rPr lang="pl-PL" dirty="0"/>
              <a:t>, </a:t>
            </a:r>
            <a:r>
              <a:rPr lang="pl-PL" dirty="0" err="1"/>
              <a:t>memory</a:t>
            </a:r>
            <a:r>
              <a:rPr lang="pl-PL" dirty="0"/>
              <a:t> </a:t>
            </a:r>
            <a:r>
              <a:rPr lang="pl-PL" dirty="0" err="1"/>
              <a:t>maps</a:t>
            </a:r>
            <a:r>
              <a:rPr lang="pl-PL" dirty="0"/>
              <a:t>, </a:t>
            </a:r>
            <a:r>
              <a:rPr lang="pl-PL" dirty="0" err="1"/>
              <a:t>updating</a:t>
            </a:r>
            <a:r>
              <a:rPr lang="pl-PL" dirty="0"/>
              <a:t> </a:t>
            </a:r>
            <a:r>
              <a:rPr lang="pl-PL" dirty="0" err="1"/>
              <a:t>lists</a:t>
            </a:r>
            <a:r>
              <a:rPr lang="pl-PL" dirty="0"/>
              <a:t>, etc.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3142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F051-4CBC-3945-9423-EA3BF8991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Thread-based</a:t>
            </a:r>
            <a:r>
              <a:rPr lang="pl-PL" dirty="0"/>
              <a:t> Multitasking (</a:t>
            </a:r>
            <a:r>
              <a:rPr lang="pl-PL" dirty="0" err="1"/>
              <a:t>Multithreading</a:t>
            </a:r>
            <a:r>
              <a:rPr lang="pl-PL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FF535-3199-7842-A2FD-E73438148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Threads</a:t>
            </a:r>
            <a:r>
              <a:rPr lang="pl-PL" dirty="0"/>
              <a:t> </a:t>
            </a:r>
            <a:r>
              <a:rPr lang="pl-PL" dirty="0" err="1"/>
              <a:t>share</a:t>
            </a:r>
            <a:r>
              <a:rPr lang="pl-PL" dirty="0"/>
              <a:t> the same </a:t>
            </a:r>
            <a:r>
              <a:rPr lang="pl-PL" dirty="0" err="1"/>
              <a:t>address</a:t>
            </a:r>
            <a:r>
              <a:rPr lang="pl-PL" dirty="0"/>
              <a:t> </a:t>
            </a:r>
            <a:r>
              <a:rPr lang="pl-PL" dirty="0" err="1"/>
              <a:t>space</a:t>
            </a:r>
            <a:r>
              <a:rPr lang="pl-PL" dirty="0"/>
              <a:t>.</a:t>
            </a:r>
          </a:p>
          <a:p>
            <a:r>
              <a:rPr lang="pl-PL" dirty="0"/>
              <a:t>A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lightweight</a:t>
            </a:r>
            <a:r>
              <a:rPr lang="pl-PL" dirty="0"/>
              <a:t>.</a:t>
            </a:r>
          </a:p>
          <a:p>
            <a:r>
              <a:rPr lang="pl-PL" dirty="0" err="1"/>
              <a:t>Cost</a:t>
            </a:r>
            <a:r>
              <a:rPr lang="pl-PL" dirty="0"/>
              <a:t> of </a:t>
            </a:r>
            <a:r>
              <a:rPr lang="pl-PL" dirty="0" err="1"/>
              <a:t>communication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the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low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34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935CB-01B9-9448-A4CB-E16EDA47D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Thread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95C16-4143-B14F-970F-282842622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A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lightweight</a:t>
            </a:r>
            <a:r>
              <a:rPr lang="pl-PL" dirty="0"/>
              <a:t> </a:t>
            </a:r>
            <a:r>
              <a:rPr lang="pl-PL" dirty="0" err="1"/>
              <a:t>subprocess</a:t>
            </a:r>
            <a:r>
              <a:rPr lang="pl-PL" dirty="0"/>
              <a:t>, the </a:t>
            </a:r>
            <a:r>
              <a:rPr lang="pl-PL" dirty="0" err="1"/>
              <a:t>smallest</a:t>
            </a:r>
            <a:r>
              <a:rPr lang="pl-PL" dirty="0"/>
              <a:t> unit of </a:t>
            </a:r>
            <a:r>
              <a:rPr lang="pl-PL" dirty="0" err="1"/>
              <a:t>processing</a:t>
            </a:r>
            <a:r>
              <a:rPr lang="pl-PL" dirty="0"/>
              <a:t>. It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separate</a:t>
            </a:r>
            <a:r>
              <a:rPr lang="pl-PL" dirty="0"/>
              <a:t> </a:t>
            </a:r>
            <a:r>
              <a:rPr lang="pl-PL" dirty="0" err="1"/>
              <a:t>path</a:t>
            </a:r>
            <a:r>
              <a:rPr lang="pl-PL" dirty="0"/>
              <a:t> of </a:t>
            </a:r>
            <a:r>
              <a:rPr lang="pl-PL" dirty="0" err="1"/>
              <a:t>execution</a:t>
            </a:r>
            <a:r>
              <a:rPr lang="pl-PL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EA312-4852-CD41-B102-BD00FC50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74434"/>
            <a:ext cx="5863770" cy="62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99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3301</TotalTime>
  <Words>1625</Words>
  <Application>Microsoft Office PowerPoint</Application>
  <PresentationFormat>Panoramiczny</PresentationFormat>
  <Paragraphs>139</Paragraphs>
  <Slides>25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33" baseType="lpstr">
      <vt:lpstr>MS Mincho</vt:lpstr>
      <vt:lpstr>Arial</vt:lpstr>
      <vt:lpstr>Calibri</vt:lpstr>
      <vt:lpstr>Calibri Light</vt:lpstr>
      <vt:lpstr>Cambria</vt:lpstr>
      <vt:lpstr>Inconsolata Medium</vt:lpstr>
      <vt:lpstr>Times New Roman</vt:lpstr>
      <vt:lpstr>Office Theme</vt:lpstr>
      <vt:lpstr>Prezentacja programu PowerPoint</vt:lpstr>
      <vt:lpstr>Why it is not easy…</vt:lpstr>
      <vt:lpstr>What is Multithreading?</vt:lpstr>
      <vt:lpstr>What is Multithreading?</vt:lpstr>
      <vt:lpstr>Advantages of Multithreading</vt:lpstr>
      <vt:lpstr>Multitasking</vt:lpstr>
      <vt:lpstr>Process-based Multitasking (Multiprocessing)</vt:lpstr>
      <vt:lpstr>Thread-based Multitasking (Multithreading)</vt:lpstr>
      <vt:lpstr>What is Thread</vt:lpstr>
      <vt:lpstr>Life cycle of a Thread (Thread States)</vt:lpstr>
      <vt:lpstr>States</vt:lpstr>
      <vt:lpstr>Java Thread Example  by extending Thread class</vt:lpstr>
      <vt:lpstr>Java Thread Example  by implementing Runnable interface</vt:lpstr>
      <vt:lpstr>Thread Scheduler in Java</vt:lpstr>
      <vt:lpstr>Difference between preemptive scheduling and time slicing</vt:lpstr>
      <vt:lpstr>Sleep method in java</vt:lpstr>
      <vt:lpstr>The Thread Pool</vt:lpstr>
      <vt:lpstr>Prezentacja programu PowerPoint</vt:lpstr>
      <vt:lpstr>Executors, Executor and ExecutorService</vt:lpstr>
      <vt:lpstr>Executors, Executor and ExecutorService</vt:lpstr>
      <vt:lpstr>ThreadPoolExecutor</vt:lpstr>
      <vt:lpstr>Prezentacja programu PowerPoint</vt:lpstr>
      <vt:lpstr>Prezentacja programu PowerPoint</vt:lpstr>
      <vt:lpstr>ScheduledThreadPoolExecutor</vt:lpstr>
      <vt:lpstr>Thank you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Michał Szczepanik</dc:creator>
  <cp:lastModifiedBy>Michal Szczepanik</cp:lastModifiedBy>
  <cp:revision>18</cp:revision>
  <dcterms:created xsi:type="dcterms:W3CDTF">2019-12-07T20:35:17Z</dcterms:created>
  <dcterms:modified xsi:type="dcterms:W3CDTF">2020-02-29T13:37:46Z</dcterms:modified>
</cp:coreProperties>
</file>